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56" r:id="rId2"/>
    <p:sldId id="270" r:id="rId3"/>
    <p:sldId id="284" r:id="rId4"/>
    <p:sldId id="2571" r:id="rId5"/>
    <p:sldId id="2565" r:id="rId6"/>
    <p:sldId id="2563" r:id="rId7"/>
    <p:sldId id="2572" r:id="rId8"/>
    <p:sldId id="2570" r:id="rId9"/>
    <p:sldId id="272" r:id="rId10"/>
    <p:sldId id="273" r:id="rId11"/>
    <p:sldId id="2567" r:id="rId12"/>
    <p:sldId id="2573" r:id="rId13"/>
    <p:sldId id="262" r:id="rId14"/>
  </p:sldIdLst>
  <p:sldSz cx="12192000" cy="6858000"/>
  <p:notesSz cx="6858000" cy="9144000"/>
  <p:defaultText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47" userDrawn="1">
          <p15:clr>
            <a:srgbClr val="A4A3A4"/>
          </p15:clr>
        </p15:guide>
        <p15:guide id="4" pos="733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885A"/>
    <a:srgbClr val="E26372"/>
    <a:srgbClr val="E8E8E8"/>
    <a:srgbClr val="004750"/>
    <a:srgbClr val="00B050"/>
    <a:srgbClr val="DE6170"/>
    <a:srgbClr val="00D27F"/>
    <a:srgbClr val="F2CFEE"/>
    <a:srgbClr val="00CC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0" autoAdjust="0"/>
    <p:restoredTop sz="95165" autoAdjust="0"/>
  </p:normalViewPr>
  <p:slideViewPr>
    <p:cSldViewPr snapToGrid="0" showGuides="1">
      <p:cViewPr varScale="1">
        <p:scale>
          <a:sx n="105" d="100"/>
          <a:sy n="105" d="100"/>
        </p:scale>
        <p:origin x="648" y="192"/>
      </p:cViewPr>
      <p:guideLst>
        <p:guide orient="horz" pos="2160"/>
        <p:guide pos="3840"/>
        <p:guide pos="347"/>
        <p:guide pos="7333"/>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2C53B6-B206-4078-AE12-F4480D81A9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Date Placeholder 2">
            <a:extLst>
              <a:ext uri="{FF2B5EF4-FFF2-40B4-BE49-F238E27FC236}">
                <a16:creationId xmlns:a16="http://schemas.microsoft.com/office/drawing/2014/main" id="{5BED45A7-EC3B-4E80-B87E-2C26E6B746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25D394-F3CB-4A16-98C1-A364BA20B905}" type="datetimeFigureOut">
              <a:rPr lang="pt-PT" smtClean="0"/>
              <a:t>11/11/25</a:t>
            </a:fld>
            <a:endParaRPr lang="pt-PT"/>
          </a:p>
        </p:txBody>
      </p:sp>
      <p:sp>
        <p:nvSpPr>
          <p:cNvPr id="4" name="Footer Placeholder 3">
            <a:extLst>
              <a:ext uri="{FF2B5EF4-FFF2-40B4-BE49-F238E27FC236}">
                <a16:creationId xmlns:a16="http://schemas.microsoft.com/office/drawing/2014/main" id="{A919089E-1423-441C-B731-156B793B8D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5" name="Slide Number Placeholder 4">
            <a:extLst>
              <a:ext uri="{FF2B5EF4-FFF2-40B4-BE49-F238E27FC236}">
                <a16:creationId xmlns:a16="http://schemas.microsoft.com/office/drawing/2014/main" id="{26FD9D10-248A-41EE-9F73-80C9D2A39E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9902F2-05EB-4568-97C4-718A164689A1}" type="slidenum">
              <a:rPr lang="pt-PT" smtClean="0"/>
              <a:t>‹#›</a:t>
            </a:fld>
            <a:endParaRPr lang="pt-PT"/>
          </a:p>
        </p:txBody>
      </p:sp>
    </p:spTree>
    <p:extLst>
      <p:ext uri="{BB962C8B-B14F-4D97-AF65-F5344CB8AC3E}">
        <p14:creationId xmlns:p14="http://schemas.microsoft.com/office/powerpoint/2010/main" val="3515534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8077E0-6EE3-440B-B1F2-F34FCC5B2EFF}" type="datetimeFigureOut">
              <a:rPr lang="pt-PT" smtClean="0"/>
              <a:t>11/11/25</a:t>
            </a:fld>
            <a:endParaRPr lang="pt-P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F338C-0F45-47B9-A733-1810D843AC03}" type="slidenum">
              <a:rPr lang="pt-PT" smtClean="0"/>
              <a:t>‹#›</a:t>
            </a:fld>
            <a:endParaRPr lang="pt-PT"/>
          </a:p>
        </p:txBody>
      </p:sp>
    </p:spTree>
    <p:extLst>
      <p:ext uri="{BB962C8B-B14F-4D97-AF65-F5344CB8AC3E}">
        <p14:creationId xmlns:p14="http://schemas.microsoft.com/office/powerpoint/2010/main" val="403152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138F338C-0F45-47B9-A733-1810D843AC03}" type="slidenum">
              <a:rPr lang="pt-PT" smtClean="0"/>
              <a:t>1</a:t>
            </a:fld>
            <a:endParaRPr lang="pt-PT"/>
          </a:p>
        </p:txBody>
      </p:sp>
    </p:spTree>
    <p:extLst>
      <p:ext uri="{BB962C8B-B14F-4D97-AF65-F5344CB8AC3E}">
        <p14:creationId xmlns:p14="http://schemas.microsoft.com/office/powerpoint/2010/main" val="151966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https://o365ren-my.sharepoint.com/personal/andre_santos_ren_pt/Documents/Ficheiros%20do%20Microsoft%20Copilot%20Chat/REC_1_2018_WF%20ATLT_DCAPE_.pdf
To safeguard cultural and environmental assets, the project must implement a series of mitigation measures. These include archaeological monitoring and preservation of heritage sites, with in-situ conservation preferred whenever feasible. The submarine cable must be buried to the maximum viable depth to minimize seabed disturbance. Vessels involved in construction and maintenance must adopt spill prevention protocols and be equipped to contain accidental discharges. Additionally, installation activities must minimize sediment resuspension and disruption to marine habitats. These measures are designed to reduce the project's ecological footprint and protect sensitive areas throughout its lifecycle.
</a:t>
            </a:r>
          </a:p>
        </p:txBody>
      </p:sp>
      <p:sp>
        <p:nvSpPr>
          <p:cNvPr id="4" name="Slide Number Placeholder 3"/>
          <p:cNvSpPr>
            <a:spLocks noGrp="1"/>
          </p:cNvSpPr>
          <p:nvPr>
            <p:ph type="sldNum" sz="quarter" idx="5"/>
          </p:nvPr>
        </p:nvSpPr>
        <p:spPr/>
        <p:txBody>
          <a:bodyPr/>
          <a:lstStyle/>
          <a:p>
            <a:fld id="{CCCE65F7-E01F-4B36-9994-085AD000FA75}" type="slidenum">
              <a:t>5</a:t>
            </a:fld>
            <a:endParaRPr lang="en-US"/>
          </a:p>
        </p:txBody>
      </p:sp>
    </p:spTree>
    <p:extLst>
      <p:ext uri="{BB962C8B-B14F-4D97-AF65-F5344CB8AC3E}">
        <p14:creationId xmlns:p14="http://schemas.microsoft.com/office/powerpoint/2010/main" val="2429430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6B470-179D-4B95-8906-D61C195EFD62}" type="slidenum">
              <a:rPr lang="en-US" smtClean="0"/>
              <a:t>6</a:t>
            </a:fld>
            <a:endParaRPr lang="en-US" dirty="0"/>
          </a:p>
        </p:txBody>
      </p:sp>
    </p:spTree>
    <p:extLst>
      <p:ext uri="{BB962C8B-B14F-4D97-AF65-F5344CB8AC3E}">
        <p14:creationId xmlns:p14="http://schemas.microsoft.com/office/powerpoint/2010/main" val="438779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C0BB4-65E1-46B7-9160-F4DB4F9F631C}"/>
              </a:ext>
            </a:extLst>
          </p:cNvPr>
          <p:cNvPicPr>
            <a:picLocks noChangeAspect="1"/>
          </p:cNvPicPr>
          <p:nvPr userDrawn="1"/>
        </p:nvPicPr>
        <p:blipFill>
          <a:blip r:embed="rId2"/>
          <a:srcRect/>
          <a:stretch/>
        </p:blipFill>
        <p:spPr>
          <a:xfrm>
            <a:off x="-370242" y="-107402"/>
            <a:ext cx="12562242" cy="7072804"/>
          </a:xfrm>
          <a:prstGeom prst="rect">
            <a:avLst/>
          </a:prstGeom>
        </p:spPr>
      </p:pic>
      <p:pic>
        <p:nvPicPr>
          <p:cNvPr id="8" name="Picture 7">
            <a:extLst>
              <a:ext uri="{FF2B5EF4-FFF2-40B4-BE49-F238E27FC236}">
                <a16:creationId xmlns:a16="http://schemas.microsoft.com/office/drawing/2014/main" id="{B89C49D1-DE0A-479C-969C-725CE27379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0863" y="510628"/>
            <a:ext cx="1631950" cy="406400"/>
          </a:xfrm>
          <a:prstGeom prst="rect">
            <a:avLst/>
          </a:prstGeom>
        </p:spPr>
      </p:pic>
    </p:spTree>
    <p:extLst>
      <p:ext uri="{BB962C8B-B14F-4D97-AF65-F5344CB8AC3E}">
        <p14:creationId xmlns:p14="http://schemas.microsoft.com/office/powerpoint/2010/main" val="3360938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úd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7253DB-8BB0-498B-89B3-344965FF8D95}"/>
              </a:ext>
            </a:extLst>
          </p:cNvPr>
          <p:cNvPicPr>
            <a:picLocks noChangeAspect="1"/>
          </p:cNvPicPr>
          <p:nvPr userDrawn="1"/>
        </p:nvPicPr>
        <p:blipFill>
          <a:blip r:embed="rId2"/>
          <a:srcRect/>
          <a:stretch/>
        </p:blipFill>
        <p:spPr>
          <a:xfrm>
            <a:off x="-4639" y="0"/>
            <a:ext cx="12196639" cy="6866163"/>
          </a:xfrm>
          <a:prstGeom prst="rect">
            <a:avLst/>
          </a:prstGeom>
        </p:spPr>
      </p:pic>
      <p:pic>
        <p:nvPicPr>
          <p:cNvPr id="8" name="Picture 7">
            <a:extLst>
              <a:ext uri="{FF2B5EF4-FFF2-40B4-BE49-F238E27FC236}">
                <a16:creationId xmlns:a16="http://schemas.microsoft.com/office/drawing/2014/main" id="{3E43BF4D-219F-47AD-B718-A5C5D3514E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7556" y="6374427"/>
            <a:ext cx="839713" cy="210621"/>
          </a:xfrm>
          <a:prstGeom prst="rect">
            <a:avLst/>
          </a:prstGeom>
        </p:spPr>
      </p:pic>
      <p:sp>
        <p:nvSpPr>
          <p:cNvPr id="9" name="Slide Number Placeholder 3">
            <a:extLst>
              <a:ext uri="{FF2B5EF4-FFF2-40B4-BE49-F238E27FC236}">
                <a16:creationId xmlns:a16="http://schemas.microsoft.com/office/drawing/2014/main" id="{C8A4B3F1-025F-45BD-8B21-7CEE5503A14C}"/>
              </a:ext>
            </a:extLst>
          </p:cNvPr>
          <p:cNvSpPr>
            <a:spLocks noGrp="1"/>
          </p:cNvSpPr>
          <p:nvPr>
            <p:ph type="sldNum" sz="quarter" idx="12"/>
          </p:nvPr>
        </p:nvSpPr>
        <p:spPr>
          <a:xfrm>
            <a:off x="5673823" y="6333270"/>
            <a:ext cx="839713" cy="365125"/>
          </a:xfrm>
        </p:spPr>
        <p:txBody>
          <a:bodyPr/>
          <a:lstStyle>
            <a:lvl1pPr algn="ctr">
              <a:defRPr sz="1100">
                <a:solidFill>
                  <a:srgbClr val="004750"/>
                </a:solidFill>
                <a:latin typeface="Myriad Pro" panose="020B0503030403020204" pitchFamily="34" charset="0"/>
              </a:defRPr>
            </a:lvl1pPr>
          </a:lstStyle>
          <a:p>
            <a:fld id="{FBEA3C75-9744-5048-826A-E893E6DF7982}" type="slidenum">
              <a:rPr lang="en-PT" smtClean="0"/>
              <a:pPr/>
              <a:t>‹#›</a:t>
            </a:fld>
            <a:endParaRPr lang="en-PT"/>
          </a:p>
        </p:txBody>
      </p:sp>
    </p:spTree>
    <p:extLst>
      <p:ext uri="{BB962C8B-B14F-4D97-AF65-F5344CB8AC3E}">
        <p14:creationId xmlns:p14="http://schemas.microsoft.com/office/powerpoint/2010/main" val="285091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942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Slide - Mi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31779" y="781711"/>
            <a:ext cx="5537082" cy="419764"/>
          </a:xfrm>
          <a:prstGeom prst="rect">
            <a:avLst/>
          </a:prstGeom>
        </p:spPr>
        <p:txBody>
          <a:bodyPr lIns="0" tIns="0" rIns="0" bIns="0"/>
          <a:lstStyle>
            <a:lvl1pPr marL="0" indent="0">
              <a:buFontTx/>
              <a:buNone/>
              <a:defRPr sz="3164" b="1" i="0" baseline="0">
                <a:solidFill>
                  <a:srgbClr val="0F2E85"/>
                </a:solidFill>
                <a:latin typeface="+mn-lt"/>
                <a:ea typeface="Bariol Serif" charset="0"/>
                <a:cs typeface="Bariol Serif" charset="0"/>
              </a:defRPr>
            </a:lvl1pPr>
          </a:lstStyle>
          <a:p>
            <a:pPr lvl="0"/>
            <a:r>
              <a:rPr lang="pt-PT" dirty="0"/>
              <a:t>Título </a:t>
            </a:r>
            <a:r>
              <a:rPr lang="pt-PT" dirty="0" err="1"/>
              <a:t>Lorem</a:t>
            </a:r>
            <a:endParaRPr lang="pt-PT" dirty="0"/>
          </a:p>
        </p:txBody>
      </p:sp>
      <p:sp>
        <p:nvSpPr>
          <p:cNvPr id="10" name="Text Placeholder 9"/>
          <p:cNvSpPr>
            <a:spLocks noGrp="1"/>
          </p:cNvSpPr>
          <p:nvPr>
            <p:ph type="body" sz="quarter" idx="11" hasCustomPrompt="1"/>
          </p:nvPr>
        </p:nvSpPr>
        <p:spPr>
          <a:xfrm>
            <a:off x="931779" y="1201475"/>
            <a:ext cx="5537082" cy="276865"/>
          </a:xfrm>
          <a:prstGeom prst="rect">
            <a:avLst/>
          </a:prstGeom>
        </p:spPr>
        <p:txBody>
          <a:bodyPr lIns="0" tIns="0" rIns="0" bIns="0"/>
          <a:lstStyle>
            <a:lvl1pPr marL="0" indent="0">
              <a:buFontTx/>
              <a:buNone/>
              <a:defRPr sz="2110" b="1" i="0" baseline="0">
                <a:solidFill>
                  <a:srgbClr val="F47929"/>
                </a:solidFill>
                <a:latin typeface="Arial" panose="020B0604020202020204" pitchFamily="34" charset="0"/>
                <a:ea typeface="Arial" panose="020B0604020202020204" pitchFamily="34" charset="0"/>
                <a:cs typeface="Arial" panose="020B0604020202020204" pitchFamily="34" charset="0"/>
              </a:defRPr>
            </a:lvl1pPr>
          </a:lstStyle>
          <a:p>
            <a:pPr lvl="0"/>
            <a:r>
              <a:rPr lang="pt-PT" sz="2110" b="1" i="0" dirty="0" err="1">
                <a:latin typeface="Arial" panose="020B0604020202020204" pitchFamily="34" charset="0"/>
                <a:cs typeface="Arial" panose="020B0604020202020204" pitchFamily="34" charset="0"/>
              </a:rPr>
              <a:t>Title</a:t>
            </a:r>
            <a:r>
              <a:rPr lang="pt-PT" sz="2110" b="1" i="0" dirty="0">
                <a:latin typeface="Arial" panose="020B0604020202020204" pitchFamily="34" charset="0"/>
                <a:cs typeface="Arial" panose="020B0604020202020204" pitchFamily="34" charset="0"/>
              </a:rPr>
              <a:t> </a:t>
            </a:r>
            <a:r>
              <a:rPr lang="pt-PT" sz="2110" b="1" i="0" dirty="0" err="1">
                <a:latin typeface="Arial" panose="020B0604020202020204" pitchFamily="34" charset="0"/>
                <a:cs typeface="Arial" panose="020B0604020202020204" pitchFamily="34" charset="0"/>
              </a:rPr>
              <a:t>Lorem</a:t>
            </a:r>
            <a:endParaRPr lang="pt-PT" dirty="0"/>
          </a:p>
        </p:txBody>
      </p:sp>
      <p:sp>
        <p:nvSpPr>
          <p:cNvPr id="11" name="Text Placeholder 8"/>
          <p:cNvSpPr>
            <a:spLocks noGrp="1"/>
          </p:cNvSpPr>
          <p:nvPr>
            <p:ph type="body" sz="quarter" idx="13" hasCustomPrompt="1"/>
          </p:nvPr>
        </p:nvSpPr>
        <p:spPr>
          <a:xfrm>
            <a:off x="931780" y="1787582"/>
            <a:ext cx="10154294" cy="4809711"/>
          </a:xfrm>
          <a:prstGeom prst="rect">
            <a:avLst/>
          </a:prstGeom>
        </p:spPr>
        <p:txBody>
          <a:bodyPr/>
          <a:lstStyle>
            <a:lvl1pPr marL="0" indent="0">
              <a:lnSpc>
                <a:spcPts val="1828"/>
              </a:lnSpc>
              <a:spcBef>
                <a:spcPts val="0"/>
              </a:spcBef>
              <a:buNone/>
              <a:defRPr sz="1336" b="0" i="0">
                <a:latin typeface="Arial" panose="020B0604020202020204" pitchFamily="34" charset="0"/>
                <a:ea typeface="Arial" panose="020B0604020202020204" pitchFamily="34" charset="0"/>
                <a:cs typeface="Arial" panose="020B0604020202020204" pitchFamily="34" charset="0"/>
              </a:defRPr>
            </a:lvl1pPr>
          </a:lstStyle>
          <a:p>
            <a:pPr lvl="0"/>
            <a:r>
              <a:rPr lang="en-US" dirty="0"/>
              <a:t>Net Income totaled €95.6M, an increase of 20.7% the same period of 2010. </a:t>
            </a:r>
          </a:p>
          <a:p>
            <a:pPr lvl="0"/>
            <a:r>
              <a:rPr lang="en-US" dirty="0"/>
              <a:t>Recurrent Net Income reached €99.2M, 11.8% more than in 9M2010.</a:t>
            </a:r>
          </a:p>
          <a:p>
            <a:pPr lvl="0"/>
            <a:r>
              <a:rPr lang="en-US" dirty="0"/>
              <a:t>Net Income totaled €95.6M, increase of 20.7% over the same period of 2010. </a:t>
            </a:r>
          </a:p>
          <a:p>
            <a:pPr lvl="0"/>
            <a:r>
              <a:rPr lang="en-US" dirty="0"/>
              <a:t>Recurrent Net Income reached €99.2M, 11.8% more than in 9M2010.</a:t>
            </a:r>
          </a:p>
          <a:p>
            <a:pPr lvl="0"/>
            <a:endParaRPr lang="en-US" dirty="0"/>
          </a:p>
          <a:p>
            <a:pPr lvl="0"/>
            <a:r>
              <a:rPr lang="en-US" dirty="0"/>
              <a:t>Net Income totaled €95.6M, an increase of 20.7% the same period of 2010. </a:t>
            </a:r>
          </a:p>
          <a:p>
            <a:pPr lvl="0"/>
            <a:r>
              <a:rPr lang="en-US" dirty="0"/>
              <a:t>Recurrent Net Income reached €99.2M, 11.8% more than in 9M2010.</a:t>
            </a:r>
          </a:p>
          <a:p>
            <a:pPr lvl="0"/>
            <a:r>
              <a:rPr lang="en-US" dirty="0"/>
              <a:t>Net Income totaled €95.6M, increase of 20.7% over the same period of 2010. </a:t>
            </a:r>
          </a:p>
          <a:p>
            <a:pPr lvl="0"/>
            <a:r>
              <a:rPr lang="en-US" dirty="0"/>
              <a:t>Recurrent Net Income reached €99.2M, 11.8% more than in 9M2010.</a:t>
            </a:r>
          </a:p>
          <a:p>
            <a:pPr lvl="0"/>
            <a:endParaRPr lang="en-US" dirty="0"/>
          </a:p>
          <a:p>
            <a:pPr lvl="0"/>
            <a:r>
              <a:rPr lang="en-US" dirty="0"/>
              <a:t>Net Income totaled €95.6M, an increase of 20.7% the same period of 2010. </a:t>
            </a:r>
          </a:p>
          <a:p>
            <a:pPr lvl="0"/>
            <a:r>
              <a:rPr lang="en-US" dirty="0"/>
              <a:t>Recurrent Net Income reached €99.2M, 11.8% more than in 9M2010.</a:t>
            </a:r>
          </a:p>
          <a:p>
            <a:pPr lvl="0"/>
            <a:r>
              <a:rPr lang="en-US" dirty="0"/>
              <a:t>Net Income totaled €95.6M, increase of 20.7% over the same period of 2010. </a:t>
            </a:r>
          </a:p>
          <a:p>
            <a:pPr lvl="0"/>
            <a:r>
              <a:rPr lang="en-US" dirty="0"/>
              <a:t>Recurrent Net Income reached €99.2M, 11.8% more than in 9M2010.</a:t>
            </a:r>
          </a:p>
          <a:p>
            <a:pPr lvl="0"/>
            <a:endParaRPr lang="en-US" dirty="0"/>
          </a:p>
          <a:p>
            <a:pPr lvl="0"/>
            <a:endParaRPr lang="en-US" dirty="0"/>
          </a:p>
        </p:txBody>
      </p:sp>
    </p:spTree>
    <p:extLst>
      <p:ext uri="{BB962C8B-B14F-4D97-AF65-F5344CB8AC3E}">
        <p14:creationId xmlns:p14="http://schemas.microsoft.com/office/powerpoint/2010/main" val="4240588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706802"/>
            <a:ext cx="4672584" cy="1269482"/>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20468" y="2173850"/>
            <a:ext cx="4564763" cy="3963682"/>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05563" y="732155"/>
            <a:ext cx="5676838" cy="5405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710AE426-CBD1-49BA-A1DA-945CCEE2ED80}" type="datetimeFigureOut">
              <a:rPr lang="en-US" smtClean="0"/>
              <a:t>11/11/25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3602994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nterior">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29"/>
            <a:ext cx="12192000" cy="6857542"/>
          </a:xfrm>
          <a:prstGeom prst="rect">
            <a:avLst/>
          </a:prstGeom>
        </p:spPr>
      </p:pic>
      <p:sp>
        <p:nvSpPr>
          <p:cNvPr id="6" name="Marcador de Posição do Número do Diapositivo 5"/>
          <p:cNvSpPr>
            <a:spLocks noGrp="1"/>
          </p:cNvSpPr>
          <p:nvPr>
            <p:ph type="sldNum" sz="quarter" idx="12"/>
          </p:nvPr>
        </p:nvSpPr>
        <p:spPr>
          <a:xfrm>
            <a:off x="4724400" y="6572250"/>
            <a:ext cx="2743200" cy="285750"/>
          </a:xfrm>
          <a:prstGeom prst="rect">
            <a:avLst/>
          </a:prstGeom>
        </p:spPr>
        <p:txBody>
          <a:bodyPr anchor="ctr"/>
          <a:lstStyle>
            <a:lvl1pPr algn="ctr">
              <a:defRPr sz="1100">
                <a:solidFill>
                  <a:srgbClr val="109B67"/>
                </a:solidFill>
                <a:latin typeface="Myriad Pro" panose="020B0503030403020204" pitchFamily="34" charset="0"/>
              </a:defRPr>
            </a:lvl1pPr>
          </a:lstStyle>
          <a:p>
            <a:fld id="{A0510AB6-F539-4009-BBFA-BED8DACFCC07}" type="slidenum">
              <a:rPr lang="pt-PT" smtClean="0"/>
              <a:pPr/>
              <a:t>‹#›</a:t>
            </a:fld>
            <a:endParaRPr lang="pt-PT" dirty="0"/>
          </a:p>
        </p:txBody>
      </p:sp>
    </p:spTree>
    <p:extLst>
      <p:ext uri="{BB962C8B-B14F-4D97-AF65-F5344CB8AC3E}">
        <p14:creationId xmlns:p14="http://schemas.microsoft.com/office/powerpoint/2010/main" val="2070508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with Picture 17">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735FAB-6C69-9305-A8CD-D9A2ADB4CBD4}"/>
              </a:ext>
            </a:extLst>
          </p:cNvPr>
          <p:cNvSpPr>
            <a:spLocks noGrp="1"/>
          </p:cNvSpPr>
          <p:nvPr>
            <p:ph type="title"/>
          </p:nvPr>
        </p:nvSpPr>
        <p:spPr>
          <a:xfrm>
            <a:off x="1090940" y="1120990"/>
            <a:ext cx="4194291" cy="1505157"/>
          </a:xfrm>
        </p:spPr>
        <p:txBody>
          <a:bodyPr anchor="t">
            <a:noAutofit/>
          </a:bodyPr>
          <a:lstStyle>
            <a:lvl1pPr>
              <a:defRPr sz="3600"/>
            </a:lvl1pPr>
          </a:lstStyle>
          <a:p>
            <a:r>
              <a:rPr lang="en-US" dirty="0"/>
              <a:t>Click to edit Master title style</a:t>
            </a:r>
          </a:p>
        </p:txBody>
      </p:sp>
      <p:sp>
        <p:nvSpPr>
          <p:cNvPr id="9" name="Picture Placeholder 10">
            <a:extLst>
              <a:ext uri="{FF2B5EF4-FFF2-40B4-BE49-F238E27FC236}">
                <a16:creationId xmlns:a16="http://schemas.microsoft.com/office/drawing/2014/main" id="{0C28B273-3A6A-8E26-2D29-29957F83B5B4}"/>
              </a:ext>
            </a:extLst>
          </p:cNvPr>
          <p:cNvSpPr>
            <a:spLocks noGrp="1"/>
          </p:cNvSpPr>
          <p:nvPr>
            <p:ph type="pic" sz="quarter" idx="15" hasCustomPrompt="1"/>
          </p:nvPr>
        </p:nvSpPr>
        <p:spPr>
          <a:xfrm>
            <a:off x="1181100" y="2840181"/>
            <a:ext cx="4104132" cy="3446317"/>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2" name="Content Placeholder 7">
            <a:extLst>
              <a:ext uri="{FF2B5EF4-FFF2-40B4-BE49-F238E27FC236}">
                <a16:creationId xmlns:a16="http://schemas.microsoft.com/office/drawing/2014/main" id="{263ECDE9-389D-5CB3-FE9B-8EFC501599B5}"/>
              </a:ext>
            </a:extLst>
          </p:cNvPr>
          <p:cNvSpPr>
            <a:spLocks noGrp="1"/>
          </p:cNvSpPr>
          <p:nvPr>
            <p:ph sz="quarter" idx="16"/>
          </p:nvPr>
        </p:nvSpPr>
        <p:spPr>
          <a:xfrm>
            <a:off x="5571977" y="1120989"/>
            <a:ext cx="6143988" cy="516551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CC8FB4D-92F2-4C28-8BFC-2AE0229C3E9A}" type="datetime1">
              <a:rPr lang="en-US" smtClean="0"/>
              <a:t>11/11/25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a:p>
        </p:txBody>
      </p:sp>
      <p:cxnSp>
        <p:nvCxnSpPr>
          <p:cNvPr id="13" name="Straight Connector 12">
            <a:extLst>
              <a:ext uri="{FF2B5EF4-FFF2-40B4-BE49-F238E27FC236}">
                <a16:creationId xmlns:a16="http://schemas.microsoft.com/office/drawing/2014/main" id="{756A3193-AC76-4E78-CD10-F173CED7D4ED}"/>
              </a:ext>
              <a:ext uri="{C183D7F6-B498-43B3-948B-1728B52AA6E4}">
                <adec:decorative xmlns:adec="http://schemas.microsoft.com/office/drawing/2017/decorative" val="1"/>
              </a:ext>
            </a:extLst>
          </p:cNvPr>
          <p:cNvCxnSpPr>
            <a:cxnSpLocks/>
          </p:cNvCxnSpPr>
          <p:nvPr userDrawn="1"/>
        </p:nvCxnSpPr>
        <p:spPr>
          <a:xfrm>
            <a:off x="0" y="1206128"/>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304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B48B16-64AE-EBDD-1C90-84BE79C30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PT"/>
          </a:p>
        </p:txBody>
      </p:sp>
      <p:sp>
        <p:nvSpPr>
          <p:cNvPr id="3" name="Text Placeholder 2">
            <a:extLst>
              <a:ext uri="{FF2B5EF4-FFF2-40B4-BE49-F238E27FC236}">
                <a16:creationId xmlns:a16="http://schemas.microsoft.com/office/drawing/2014/main" id="{965C491A-DD18-2D46-3E4F-14BA2D6309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530B3087-34FE-CBAB-1007-F48A215FCA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28F7B8B-B796-1B47-AC68-55A8D1798D65}" type="datetimeFigureOut">
              <a:rPr lang="en-PT" smtClean="0"/>
              <a:t>11/11/25</a:t>
            </a:fld>
            <a:endParaRPr lang="en-PT"/>
          </a:p>
        </p:txBody>
      </p:sp>
      <p:sp>
        <p:nvSpPr>
          <p:cNvPr id="5" name="Footer Placeholder 4">
            <a:extLst>
              <a:ext uri="{FF2B5EF4-FFF2-40B4-BE49-F238E27FC236}">
                <a16:creationId xmlns:a16="http://schemas.microsoft.com/office/drawing/2014/main" id="{8CA3A0F4-0D32-2661-4020-280F052256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T"/>
          </a:p>
        </p:txBody>
      </p:sp>
      <p:sp>
        <p:nvSpPr>
          <p:cNvPr id="6" name="Slide Number Placeholder 5">
            <a:extLst>
              <a:ext uri="{FF2B5EF4-FFF2-40B4-BE49-F238E27FC236}">
                <a16:creationId xmlns:a16="http://schemas.microsoft.com/office/drawing/2014/main" id="{1DB15400-D944-ED89-4451-5ACAAC74E8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EA3C75-9744-5048-826A-E893E6DF7982}" type="slidenum">
              <a:rPr lang="en-PT" smtClean="0"/>
              <a:t>‹#›</a:t>
            </a:fld>
            <a:endParaRPr lang="en-PT"/>
          </a:p>
        </p:txBody>
      </p:sp>
    </p:spTree>
    <p:extLst>
      <p:ext uri="{BB962C8B-B14F-4D97-AF65-F5344CB8AC3E}">
        <p14:creationId xmlns:p14="http://schemas.microsoft.com/office/powerpoint/2010/main" val="1244675160"/>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44268E-0266-4AF3-A38D-273B4E2AA035}"/>
              </a:ext>
            </a:extLst>
          </p:cNvPr>
          <p:cNvSpPr txBox="1">
            <a:spLocks/>
          </p:cNvSpPr>
          <p:nvPr/>
        </p:nvSpPr>
        <p:spPr>
          <a:xfrm>
            <a:off x="417424" y="2384928"/>
            <a:ext cx="11584076" cy="16557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200" b="0" kern="1200">
                <a:solidFill>
                  <a:schemeClr val="tx1"/>
                </a:solidFill>
                <a:latin typeface="Helvetica" panose="020B0604020202020204" pitchFamily="34" charset="0"/>
                <a:ea typeface="+mj-ea"/>
                <a:cs typeface="Helvetica" panose="020B0604020202020204" pitchFamily="34" charset="0"/>
              </a:defRPr>
            </a:lvl1pPr>
          </a:lstStyle>
          <a:p>
            <a:pPr>
              <a:lnSpc>
                <a:spcPct val="100000"/>
              </a:lnSpc>
            </a:pPr>
            <a:r>
              <a:rPr lang="en-US" sz="3600" b="1" spc="30" dirty="0">
                <a:solidFill>
                  <a:schemeClr val="bg1"/>
                </a:solidFill>
                <a:latin typeface="Myriad Pro" panose="020B0503030403020204" pitchFamily="34" charset="0"/>
              </a:rPr>
              <a:t>Export Cable Installation for the </a:t>
            </a:r>
            <a:r>
              <a:rPr lang="en-US" sz="3600" b="1" spc="30" dirty="0" err="1">
                <a:solidFill>
                  <a:schemeClr val="bg1"/>
                </a:solidFill>
                <a:latin typeface="Myriad Pro" panose="020B0503030403020204" pitchFamily="34" charset="0"/>
              </a:rPr>
              <a:t>WindFloat</a:t>
            </a:r>
            <a:r>
              <a:rPr lang="en-US" sz="3600" b="1" spc="30" dirty="0">
                <a:solidFill>
                  <a:schemeClr val="bg1"/>
                </a:solidFill>
                <a:latin typeface="Myriad Pro" panose="020B0503030403020204" pitchFamily="34" charset="0"/>
              </a:rPr>
              <a:t> Atlantic</a:t>
            </a:r>
          </a:p>
          <a:p>
            <a:pPr>
              <a:lnSpc>
                <a:spcPct val="100000"/>
              </a:lnSpc>
            </a:pPr>
            <a:r>
              <a:rPr lang="en-US" sz="3600" b="1" spc="30" dirty="0">
                <a:solidFill>
                  <a:schemeClr val="bg1"/>
                </a:solidFill>
                <a:latin typeface="Myriad Pro" panose="020B0503030403020204" pitchFamily="34" charset="0"/>
              </a:rPr>
              <a:t>Successes and Challenges of Connecting Floating Offshore Wind in the Atlantic</a:t>
            </a:r>
            <a:endParaRPr lang="pt-PT" sz="3600" b="1" spc="30" dirty="0">
              <a:solidFill>
                <a:schemeClr val="bg1"/>
              </a:solidFill>
              <a:latin typeface="Myriad Pro" panose="020B0503030403020204" pitchFamily="34" charset="0"/>
            </a:endParaRPr>
          </a:p>
        </p:txBody>
      </p:sp>
      <p:sp>
        <p:nvSpPr>
          <p:cNvPr id="6" name="object 13">
            <a:extLst>
              <a:ext uri="{FF2B5EF4-FFF2-40B4-BE49-F238E27FC236}">
                <a16:creationId xmlns:a16="http://schemas.microsoft.com/office/drawing/2014/main" id="{F737FA79-A84D-4490-8607-9F10510FC041}"/>
              </a:ext>
            </a:extLst>
          </p:cNvPr>
          <p:cNvSpPr/>
          <p:nvPr/>
        </p:nvSpPr>
        <p:spPr>
          <a:xfrm flipV="1">
            <a:off x="504647" y="5591158"/>
            <a:ext cx="1426470" cy="166514"/>
          </a:xfrm>
          <a:custGeom>
            <a:avLst/>
            <a:gdLst/>
            <a:ahLst/>
            <a:cxnLst/>
            <a:rect l="l" t="t" r="r" b="b"/>
            <a:pathLst>
              <a:path w="1915160">
                <a:moveTo>
                  <a:pt x="0" y="0"/>
                </a:moveTo>
                <a:lnTo>
                  <a:pt x="1914931" y="0"/>
                </a:lnTo>
              </a:path>
            </a:pathLst>
          </a:custGeom>
          <a:ln w="19050">
            <a:solidFill>
              <a:schemeClr val="bg1"/>
            </a:solidFill>
          </a:ln>
        </p:spPr>
        <p:txBody>
          <a:bodyPr wrap="square" lIns="0" tIns="0" rIns="0" bIns="0" rtlCol="0"/>
          <a:lstStyle/>
          <a:p>
            <a:endParaRPr/>
          </a:p>
        </p:txBody>
      </p:sp>
      <p:sp>
        <p:nvSpPr>
          <p:cNvPr id="7" name="object 14">
            <a:extLst>
              <a:ext uri="{FF2B5EF4-FFF2-40B4-BE49-F238E27FC236}">
                <a16:creationId xmlns:a16="http://schemas.microsoft.com/office/drawing/2014/main" id="{0331314D-76B7-4381-86A3-C3811FF20B81}"/>
              </a:ext>
            </a:extLst>
          </p:cNvPr>
          <p:cNvSpPr txBox="1"/>
          <p:nvPr/>
        </p:nvSpPr>
        <p:spPr>
          <a:xfrm>
            <a:off x="522065" y="5512484"/>
            <a:ext cx="2178278" cy="201337"/>
          </a:xfrm>
          <a:prstGeom prst="rect">
            <a:avLst/>
          </a:prstGeom>
        </p:spPr>
        <p:txBody>
          <a:bodyPr vert="horz" wrap="square" lIns="0" tIns="16510" rIns="0" bIns="0" rtlCol="0">
            <a:spAutoFit/>
          </a:bodyPr>
          <a:lstStyle/>
          <a:p>
            <a:pPr marL="12700">
              <a:spcBef>
                <a:spcPts val="130"/>
              </a:spcBef>
            </a:pPr>
            <a:r>
              <a:rPr lang="pt-PT" sz="1200" b="1" spc="50" dirty="0">
                <a:solidFill>
                  <a:schemeClr val="bg1"/>
                </a:solidFill>
                <a:latin typeface="Arial" panose="020B0604020202020204" pitchFamily="34" charset="0"/>
                <a:cs typeface="Arial" panose="020B0604020202020204" pitchFamily="34" charset="0"/>
              </a:rPr>
              <a:t>RPEI-PE</a:t>
            </a:r>
            <a:endParaRPr lang="pt-PT" sz="1200" dirty="0">
              <a:solidFill>
                <a:schemeClr val="bg1"/>
              </a:solidFill>
              <a:latin typeface="Arial" panose="020B0604020202020204" pitchFamily="34" charset="0"/>
              <a:cs typeface="Arial" panose="020B0604020202020204" pitchFamily="34" charset="0"/>
            </a:endParaRPr>
          </a:p>
        </p:txBody>
      </p:sp>
      <p:graphicFrame>
        <p:nvGraphicFramePr>
          <p:cNvPr id="9" name="Table 10">
            <a:extLst>
              <a:ext uri="{FF2B5EF4-FFF2-40B4-BE49-F238E27FC236}">
                <a16:creationId xmlns:a16="http://schemas.microsoft.com/office/drawing/2014/main" id="{EAFFADC5-3B96-4188-8D1C-0EC7EFA55634}"/>
              </a:ext>
            </a:extLst>
          </p:cNvPr>
          <p:cNvGraphicFramePr>
            <a:graphicFrameLocks noGrp="1"/>
          </p:cNvGraphicFramePr>
          <p:nvPr>
            <p:extLst>
              <p:ext uri="{D42A27DB-BD31-4B8C-83A1-F6EECF244321}">
                <p14:modId xmlns:p14="http://schemas.microsoft.com/office/powerpoint/2010/main" val="2112664088"/>
              </p:ext>
            </p:extLst>
          </p:nvPr>
        </p:nvGraphicFramePr>
        <p:xfrm>
          <a:off x="550863" y="5867117"/>
          <a:ext cx="10666486" cy="843600"/>
        </p:xfrm>
        <a:graphic>
          <a:graphicData uri="http://schemas.openxmlformats.org/drawingml/2006/table">
            <a:tbl>
              <a:tblPr firstRow="1" bandRow="1">
                <a:tableStyleId>{5C22544A-7EE6-4342-B048-85BDC9FD1C3A}</a:tableStyleId>
              </a:tblPr>
              <a:tblGrid>
                <a:gridCol w="944451">
                  <a:extLst>
                    <a:ext uri="{9D8B030D-6E8A-4147-A177-3AD203B41FA5}">
                      <a16:colId xmlns:a16="http://schemas.microsoft.com/office/drawing/2014/main" val="20000"/>
                    </a:ext>
                  </a:extLst>
                </a:gridCol>
                <a:gridCol w="3087008">
                  <a:extLst>
                    <a:ext uri="{9D8B030D-6E8A-4147-A177-3AD203B41FA5}">
                      <a16:colId xmlns:a16="http://schemas.microsoft.com/office/drawing/2014/main" val="20001"/>
                    </a:ext>
                  </a:extLst>
                </a:gridCol>
                <a:gridCol w="1473608">
                  <a:extLst>
                    <a:ext uri="{9D8B030D-6E8A-4147-A177-3AD203B41FA5}">
                      <a16:colId xmlns:a16="http://schemas.microsoft.com/office/drawing/2014/main" val="20002"/>
                    </a:ext>
                  </a:extLst>
                </a:gridCol>
                <a:gridCol w="5161419">
                  <a:extLst>
                    <a:ext uri="{9D8B030D-6E8A-4147-A177-3AD203B41FA5}">
                      <a16:colId xmlns:a16="http://schemas.microsoft.com/office/drawing/2014/main" val="20003"/>
                    </a:ext>
                  </a:extLst>
                </a:gridCol>
              </a:tblGrid>
              <a:tr h="313800">
                <a:tc>
                  <a:txBody>
                    <a:bodyPr/>
                    <a:lstStyle/>
                    <a:p>
                      <a:pPr algn="l"/>
                      <a:r>
                        <a:rPr lang="pt-PT" sz="850" b="1" dirty="0">
                          <a:solidFill>
                            <a:schemeClr val="bg1"/>
                          </a:solidFill>
                          <a:latin typeface="Arial" panose="020B0604020202020204" pitchFamily="34" charset="0"/>
                          <a:cs typeface="Arial" panose="020B0604020202020204" pitchFamily="34" charset="0"/>
                        </a:rPr>
                        <a:t>Aviso:</a:t>
                      </a:r>
                    </a:p>
                  </a:txBody>
                  <a:tcPr marL="0" marR="36002" marT="360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850" b="0" dirty="0">
                          <a:solidFill>
                            <a:schemeClr val="bg1"/>
                          </a:solidFill>
                          <a:latin typeface="Arial" panose="020B0604020202020204" pitchFamily="34" charset="0"/>
                          <a:cs typeface="Arial" panose="020B0604020202020204" pitchFamily="34" charset="0"/>
                        </a:rPr>
                        <a:t>A reprodução ou comunicação, escrita ou verbal, ainda que parcial, deste documento, sem aprovação prévia da </a:t>
                      </a:r>
                      <a:r>
                        <a:rPr lang="pt-PT" sz="850" b="1" dirty="0">
                          <a:solidFill>
                            <a:schemeClr val="bg1"/>
                          </a:solidFill>
                          <a:latin typeface="Arial" panose="020B0604020202020204" pitchFamily="34" charset="0"/>
                          <a:cs typeface="Arial" panose="020B0604020202020204" pitchFamily="34" charset="0"/>
                        </a:rPr>
                        <a:t>REN, SGPS</a:t>
                      </a:r>
                      <a:r>
                        <a:rPr lang="pt-PT" sz="850" b="0" dirty="0">
                          <a:solidFill>
                            <a:schemeClr val="bg1"/>
                          </a:solidFill>
                          <a:latin typeface="Arial" panose="020B0604020202020204" pitchFamily="34" charset="0"/>
                          <a:cs typeface="Arial" panose="020B0604020202020204" pitchFamily="34" charset="0"/>
                        </a:rPr>
                        <a:t> é estritamente proibida e punida nos termos da lei. </a:t>
                      </a:r>
                    </a:p>
                    <a:p>
                      <a:pPr marL="0" marR="0" indent="0" algn="l" defTabSz="914400" rtl="0" eaLnBrk="1" fontAlgn="auto" latinLnBrk="0" hangingPunct="1">
                        <a:lnSpc>
                          <a:spcPct val="100000"/>
                        </a:lnSpc>
                        <a:spcBef>
                          <a:spcPts val="0"/>
                        </a:spcBef>
                        <a:spcAft>
                          <a:spcPts val="0"/>
                        </a:spcAft>
                        <a:buClrTx/>
                        <a:buSzTx/>
                        <a:buFontTx/>
                        <a:buNone/>
                        <a:tabLst/>
                        <a:defRPr/>
                      </a:pPr>
                      <a:r>
                        <a:rPr lang="pt-PT" sz="850" b="0" dirty="0">
                          <a:solidFill>
                            <a:schemeClr val="bg1"/>
                          </a:solidFill>
                          <a:latin typeface="Arial" panose="020B0604020202020204" pitchFamily="34" charset="0"/>
                          <a:cs typeface="Arial" panose="020B0604020202020204" pitchFamily="34" charset="0"/>
                        </a:rPr>
                        <a:t>As informações contidas neste documento são propriedade da REN. Versões impressas deste documento podem não estar atualizadas e este documento assume o estado de “Cópia não controlada”.</a:t>
                      </a:r>
                    </a:p>
                  </a:txBody>
                  <a:tcPr marL="0" marR="36002" marT="360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pt-PT" sz="800" b="0" dirty="0">
                        <a:solidFill>
                          <a:schemeClr val="tx1"/>
                        </a:solidFill>
                        <a:latin typeface="Azo Sans Black"/>
                      </a:endParaRPr>
                    </a:p>
                  </a:txBody>
                  <a:tcPr marL="36002" marR="360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t-PT" sz="800" b="0" dirty="0">
                        <a:solidFill>
                          <a:schemeClr val="tx1"/>
                        </a:solidFill>
                        <a:latin typeface="Azo Sans Black"/>
                      </a:endParaRPr>
                    </a:p>
                  </a:txBody>
                  <a:tcPr marL="36002" marR="360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pt-PT" sz="100" b="1" dirty="0">
                        <a:solidFill>
                          <a:schemeClr val="bg1"/>
                        </a:solidFill>
                        <a:latin typeface="Arial" panose="020B0604020202020204" pitchFamily="34" charset="0"/>
                        <a:cs typeface="Arial" panose="020B0604020202020204" pitchFamily="34" charset="0"/>
                      </a:endParaRPr>
                    </a:p>
                  </a:txBody>
                  <a:tcPr marL="0" marR="360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sz="100" b="1" dirty="0">
                        <a:solidFill>
                          <a:schemeClr val="bg1"/>
                        </a:solidFill>
                        <a:latin typeface="Arial" panose="020B0604020202020204" pitchFamily="34" charset="0"/>
                        <a:cs typeface="Arial" panose="020B0604020202020204" pitchFamily="34" charset="0"/>
                      </a:endParaRPr>
                    </a:p>
                  </a:txBody>
                  <a:tcPr marL="0" marR="360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sz="100" b="1" dirty="0">
                        <a:solidFill>
                          <a:schemeClr val="bg1"/>
                        </a:solidFill>
                        <a:latin typeface="Arial" panose="020B0604020202020204" pitchFamily="34" charset="0"/>
                        <a:cs typeface="Arial" panose="020B0604020202020204" pitchFamily="34" charset="0"/>
                      </a:endParaRPr>
                    </a:p>
                  </a:txBody>
                  <a:tcPr marL="0" marR="360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sz="100" b="0" dirty="0">
                        <a:solidFill>
                          <a:schemeClr val="bg1"/>
                        </a:solidFill>
                        <a:latin typeface="Arial" panose="020B0604020202020204" pitchFamily="34" charset="0"/>
                        <a:cs typeface="Arial" panose="020B0604020202020204" pitchFamily="34" charset="0"/>
                      </a:endParaRPr>
                    </a:p>
                  </a:txBody>
                  <a:tcPr marL="0" marR="360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1200">
                <a:tc>
                  <a:txBody>
                    <a:bodyPr/>
                    <a:lstStyle/>
                    <a:p>
                      <a:r>
                        <a:rPr lang="pt-PT" sz="850" b="1" dirty="0">
                          <a:solidFill>
                            <a:schemeClr val="bg1"/>
                          </a:solidFill>
                          <a:latin typeface="Arial" panose="020B0604020202020204" pitchFamily="34" charset="0"/>
                          <a:cs typeface="Arial" panose="020B0604020202020204" pitchFamily="34" charset="0"/>
                        </a:rPr>
                        <a:t>Data:</a:t>
                      </a:r>
                    </a:p>
                  </a:txBody>
                  <a:tcPr marL="0" marR="3600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sz="850" b="0" dirty="0">
                        <a:solidFill>
                          <a:schemeClr val="bg1"/>
                        </a:solidFill>
                        <a:latin typeface="Arial" panose="020B0604020202020204" pitchFamily="34" charset="0"/>
                        <a:cs typeface="Arial" panose="020B0604020202020204" pitchFamily="34" charset="0"/>
                      </a:endParaRPr>
                    </a:p>
                  </a:txBody>
                  <a:tcPr marL="0" marR="3600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850" b="1" dirty="0">
                          <a:solidFill>
                            <a:schemeClr val="bg1"/>
                          </a:solidFill>
                          <a:latin typeface="Arial" panose="020B0604020202020204" pitchFamily="34" charset="0"/>
                          <a:cs typeface="Arial" panose="020B0604020202020204" pitchFamily="34" charset="0"/>
                        </a:rPr>
                        <a:t>Proprietário:</a:t>
                      </a:r>
                    </a:p>
                  </a:txBody>
                  <a:tcPr marL="0" marR="3600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850" b="0" dirty="0">
                          <a:solidFill>
                            <a:schemeClr val="bg1"/>
                          </a:solidFill>
                          <a:latin typeface="Arial" panose="020B0604020202020204" pitchFamily="34" charset="0"/>
                          <a:cs typeface="Arial" panose="020B0604020202020204" pitchFamily="34" charset="0"/>
                        </a:rPr>
                        <a:t>André dos Santos</a:t>
                      </a:r>
                    </a:p>
                  </a:txBody>
                  <a:tcPr marL="0" marR="3600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endParaRPr lang="pt-PT" sz="100" b="1" dirty="0">
                        <a:solidFill>
                          <a:schemeClr val="bg1"/>
                        </a:solidFill>
                        <a:latin typeface="Arial" panose="020B0604020202020204" pitchFamily="34" charset="0"/>
                        <a:cs typeface="Arial" panose="020B0604020202020204" pitchFamily="34" charset="0"/>
                      </a:endParaRPr>
                    </a:p>
                  </a:txBody>
                  <a:tcPr marL="0" marR="360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sz="100" b="0" dirty="0">
                        <a:solidFill>
                          <a:schemeClr val="bg1"/>
                        </a:solidFill>
                        <a:latin typeface="Arial" panose="020B0604020202020204" pitchFamily="34" charset="0"/>
                        <a:cs typeface="Arial" panose="020B0604020202020204" pitchFamily="34" charset="0"/>
                      </a:endParaRPr>
                    </a:p>
                  </a:txBody>
                  <a:tcPr marL="0" marR="360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sz="100" b="1" dirty="0">
                        <a:solidFill>
                          <a:schemeClr val="bg1"/>
                        </a:solidFill>
                        <a:latin typeface="Arial" panose="020B0604020202020204" pitchFamily="34" charset="0"/>
                        <a:cs typeface="Arial" panose="020B0604020202020204" pitchFamily="34" charset="0"/>
                      </a:endParaRPr>
                    </a:p>
                  </a:txBody>
                  <a:tcPr marL="0" marR="360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sz="100" b="0" dirty="0">
                        <a:solidFill>
                          <a:schemeClr val="bg1"/>
                        </a:solidFill>
                        <a:latin typeface="Arial" panose="020B0604020202020204" pitchFamily="34" charset="0"/>
                        <a:cs typeface="Arial" panose="020B0604020202020204" pitchFamily="34" charset="0"/>
                      </a:endParaRPr>
                    </a:p>
                  </a:txBody>
                  <a:tcPr marL="0" marR="360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51200">
                <a:tc>
                  <a:txBody>
                    <a:bodyPr/>
                    <a:lstStyle/>
                    <a:p>
                      <a:r>
                        <a:rPr lang="pt-PT" sz="850" b="1" dirty="0">
                          <a:solidFill>
                            <a:schemeClr val="bg1"/>
                          </a:solidFill>
                          <a:latin typeface="Arial" panose="020B0604020202020204" pitchFamily="34" charset="0"/>
                          <a:cs typeface="Arial" panose="020B0604020202020204" pitchFamily="34" charset="0"/>
                        </a:rPr>
                        <a:t>Versão:</a:t>
                      </a:r>
                    </a:p>
                  </a:txBody>
                  <a:tcPr marL="0" marR="3600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850" b="0" dirty="0">
                          <a:solidFill>
                            <a:schemeClr val="bg1"/>
                          </a:solidFill>
                          <a:latin typeface="Arial" panose="020B0604020202020204" pitchFamily="34" charset="0"/>
                          <a:cs typeface="Arial" panose="020B0604020202020204" pitchFamily="34" charset="0"/>
                        </a:rPr>
                        <a:t>v1.0</a:t>
                      </a:r>
                    </a:p>
                  </a:txBody>
                  <a:tcPr marL="0" marR="3600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850" b="1" dirty="0">
                          <a:solidFill>
                            <a:schemeClr val="bg1"/>
                          </a:solidFill>
                          <a:latin typeface="Arial" panose="020B0604020202020204" pitchFamily="34" charset="0"/>
                          <a:cs typeface="Arial" panose="020B0604020202020204" pitchFamily="34" charset="0"/>
                        </a:rPr>
                        <a:t>Aprovado por:</a:t>
                      </a:r>
                    </a:p>
                  </a:txBody>
                  <a:tcPr marL="0" marR="3600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850" b="0" dirty="0">
                          <a:solidFill>
                            <a:schemeClr val="bg1"/>
                          </a:solidFill>
                          <a:latin typeface="Arial" panose="020B0604020202020204" pitchFamily="34" charset="0"/>
                          <a:cs typeface="Arial" panose="020B0604020202020204" pitchFamily="34" charset="0"/>
                        </a:rPr>
                        <a:t>-</a:t>
                      </a:r>
                    </a:p>
                  </a:txBody>
                  <a:tcPr marL="0" marR="360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0">
                <a:tc>
                  <a:txBody>
                    <a:bodyPr/>
                    <a:lstStyle/>
                    <a:p>
                      <a:endParaRPr lang="pt-PT" sz="100" b="1" dirty="0">
                        <a:solidFill>
                          <a:schemeClr val="bg1"/>
                        </a:solidFill>
                        <a:latin typeface="Arial" panose="020B0604020202020204" pitchFamily="34" charset="0"/>
                        <a:cs typeface="Arial" panose="020B0604020202020204" pitchFamily="34" charset="0"/>
                      </a:endParaRPr>
                    </a:p>
                  </a:txBody>
                  <a:tcPr marL="0" marR="360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sz="100" b="0" dirty="0">
                        <a:solidFill>
                          <a:schemeClr val="bg1"/>
                        </a:solidFill>
                        <a:latin typeface="Arial" panose="020B0604020202020204" pitchFamily="34" charset="0"/>
                        <a:cs typeface="Arial" panose="020B0604020202020204" pitchFamily="34" charset="0"/>
                      </a:endParaRPr>
                    </a:p>
                  </a:txBody>
                  <a:tcPr marL="0" marR="360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sz="100" b="1" dirty="0">
                        <a:solidFill>
                          <a:schemeClr val="bg1"/>
                        </a:solidFill>
                        <a:latin typeface="Arial" panose="020B0604020202020204" pitchFamily="34" charset="0"/>
                        <a:cs typeface="Arial" panose="020B0604020202020204" pitchFamily="34" charset="0"/>
                      </a:endParaRPr>
                    </a:p>
                  </a:txBody>
                  <a:tcPr marL="0" marR="360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sz="100" b="0" dirty="0">
                        <a:solidFill>
                          <a:schemeClr val="bg1"/>
                        </a:solidFill>
                        <a:latin typeface="Arial" panose="020B0604020202020204" pitchFamily="34" charset="0"/>
                        <a:cs typeface="Arial" panose="020B0604020202020204" pitchFamily="34" charset="0"/>
                      </a:endParaRPr>
                    </a:p>
                  </a:txBody>
                  <a:tcPr marL="0" marR="360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51200">
                <a:tc>
                  <a:txBody>
                    <a:bodyPr/>
                    <a:lstStyle/>
                    <a:p>
                      <a:r>
                        <a:rPr lang="pt-PT" sz="850" b="1" dirty="0">
                          <a:solidFill>
                            <a:schemeClr val="bg1"/>
                          </a:solidFill>
                          <a:latin typeface="Arial" panose="020B0604020202020204" pitchFamily="34" charset="0"/>
                          <a:cs typeface="Arial" panose="020B0604020202020204" pitchFamily="34" charset="0"/>
                        </a:rPr>
                        <a:t>Classificação:</a:t>
                      </a:r>
                    </a:p>
                  </a:txBody>
                  <a:tcPr marL="0" marR="3600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850" b="0" dirty="0">
                          <a:solidFill>
                            <a:srgbClr val="0E885A"/>
                          </a:solidFill>
                          <a:latin typeface="Arial" panose="020B0604020202020204" pitchFamily="34" charset="0"/>
                          <a:cs typeface="Arial" panose="020B0604020202020204" pitchFamily="34" charset="0"/>
                        </a:rPr>
                        <a:t>Publico</a:t>
                      </a:r>
                    </a:p>
                  </a:txBody>
                  <a:tcPr marL="0" marR="36002"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850" b="1" dirty="0">
                          <a:solidFill>
                            <a:schemeClr val="bg1"/>
                          </a:solidFill>
                          <a:latin typeface="Arial" panose="020B0604020202020204" pitchFamily="34" charset="0"/>
                          <a:cs typeface="Arial" panose="020B0604020202020204" pitchFamily="34" charset="0"/>
                        </a:rPr>
                        <a:t>Lista de distribuição:</a:t>
                      </a:r>
                    </a:p>
                  </a:txBody>
                  <a:tcPr marL="0" marR="36002"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sz="850" b="0" dirty="0">
                        <a:solidFill>
                          <a:schemeClr val="bg1"/>
                        </a:solidFill>
                        <a:latin typeface="Arial" panose="020B0604020202020204" pitchFamily="34" charset="0"/>
                        <a:cs typeface="Arial" panose="020B0604020202020204" pitchFamily="34" charset="0"/>
                      </a:endParaRPr>
                    </a:p>
                  </a:txBody>
                  <a:tcPr marL="0" marR="3600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0" name="TextBox 9">
            <a:extLst>
              <a:ext uri="{FF2B5EF4-FFF2-40B4-BE49-F238E27FC236}">
                <a16:creationId xmlns:a16="http://schemas.microsoft.com/office/drawing/2014/main" id="{219DCF40-94A5-4FEE-83B5-9C1844357609}"/>
              </a:ext>
            </a:extLst>
          </p:cNvPr>
          <p:cNvSpPr txBox="1"/>
          <p:nvPr/>
        </p:nvSpPr>
        <p:spPr>
          <a:xfrm>
            <a:off x="417424" y="4630738"/>
            <a:ext cx="6148228" cy="646331"/>
          </a:xfrm>
          <a:prstGeom prst="rect">
            <a:avLst/>
          </a:prstGeom>
          <a:noFill/>
        </p:spPr>
        <p:txBody>
          <a:bodyPr wrap="square" rtlCol="0">
            <a:spAutoFit/>
          </a:bodyPr>
          <a:lstStyle>
            <a:defPPr>
              <a:defRPr lang="en-PT"/>
            </a:defPPr>
            <a:lvl1pPr>
              <a:lnSpc>
                <a:spcPts val="4440"/>
              </a:lnSpc>
              <a:defRPr sz="7200" b="1">
                <a:solidFill>
                  <a:schemeClr val="bg1"/>
                </a:solidFill>
                <a:latin typeface="Myriad Pro" panose="020B0503030403020204" pitchFamily="34" charset="0"/>
              </a:defRPr>
            </a:lvl1pPr>
          </a:lstStyle>
          <a:p>
            <a:pPr>
              <a:lnSpc>
                <a:spcPct val="100000"/>
              </a:lnSpc>
            </a:pPr>
            <a:r>
              <a:rPr lang="pt-PT" sz="1800" dirty="0"/>
              <a:t>André dos Santos</a:t>
            </a:r>
          </a:p>
          <a:p>
            <a:pPr>
              <a:lnSpc>
                <a:spcPct val="100000"/>
              </a:lnSpc>
            </a:pPr>
            <a:r>
              <a:rPr lang="pt-PT" sz="1800" dirty="0"/>
              <a:t>5th </a:t>
            </a:r>
            <a:r>
              <a:rPr lang="pt-PT" sz="1800" dirty="0" err="1"/>
              <a:t>November</a:t>
            </a:r>
            <a:r>
              <a:rPr lang="pt-PT" sz="1800" dirty="0"/>
              <a:t> 2025</a:t>
            </a:r>
          </a:p>
        </p:txBody>
      </p:sp>
    </p:spTree>
    <p:extLst>
      <p:ext uri="{BB962C8B-B14F-4D97-AF65-F5344CB8AC3E}">
        <p14:creationId xmlns:p14="http://schemas.microsoft.com/office/powerpoint/2010/main" val="1153317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29075" y="934096"/>
            <a:ext cx="3457575" cy="5897784"/>
          </a:xfrm>
          <a:prstGeom prst="rect">
            <a:avLst/>
          </a:prstGeom>
        </p:spPr>
      </p:pic>
      <p:pic>
        <p:nvPicPr>
          <p:cNvPr id="6" name="Imagem 12"/>
          <p:cNvPicPr>
            <a:picLocks noChangeAspect="1"/>
          </p:cNvPicPr>
          <p:nvPr/>
        </p:nvPicPr>
        <p:blipFill rotWithShape="1">
          <a:blip r:embed="rId3" cstate="email">
            <a:extLst>
              <a:ext uri="{28A0092B-C50C-407E-A947-70E740481C1C}">
                <a14:useLocalDpi xmlns:a14="http://schemas.microsoft.com/office/drawing/2010/main"/>
              </a:ext>
            </a:extLst>
          </a:blip>
          <a:srcRect l="2312" r="13102"/>
          <a:stretch/>
        </p:blipFill>
        <p:spPr>
          <a:xfrm>
            <a:off x="7648575" y="934096"/>
            <a:ext cx="4181476" cy="5910844"/>
          </a:xfrm>
          <a:prstGeom prst="rect">
            <a:avLst/>
          </a:prstGeom>
        </p:spPr>
      </p:pic>
      <p:sp>
        <p:nvSpPr>
          <p:cNvPr id="9" name="Rectangle 8">
            <a:extLst>
              <a:ext uri="{FF2B5EF4-FFF2-40B4-BE49-F238E27FC236}">
                <a16:creationId xmlns:a16="http://schemas.microsoft.com/office/drawing/2014/main" id="{4BC331CF-BAD0-4B43-9232-469AA629A5FB}"/>
              </a:ext>
            </a:extLst>
          </p:cNvPr>
          <p:cNvSpPr/>
          <p:nvPr/>
        </p:nvSpPr>
        <p:spPr>
          <a:xfrm>
            <a:off x="3479760" y="416651"/>
            <a:ext cx="5434013" cy="400110"/>
          </a:xfrm>
          <a:prstGeom prst="rect">
            <a:avLst/>
          </a:prstGeom>
          <a:solidFill>
            <a:srgbClr val="E8E8E8">
              <a:alpha val="74902"/>
            </a:srgbClr>
          </a:solidFill>
        </p:spPr>
        <p:txBody>
          <a:bodyPr wrap="square">
            <a:spAutoFit/>
          </a:bodyPr>
          <a:lstStyle/>
          <a:p>
            <a:pPr algn="ctr"/>
            <a:r>
              <a:rPr lang="en-US" sz="2000" b="1" dirty="0">
                <a:solidFill>
                  <a:srgbClr val="004750"/>
                </a:solidFill>
                <a:latin typeface="Myriad Pro" panose="020B0503030403020204"/>
              </a:rPr>
              <a:t>Trenching PK 7- 16,4 km</a:t>
            </a:r>
          </a:p>
        </p:txBody>
      </p:sp>
      <p:sp>
        <p:nvSpPr>
          <p:cNvPr id="10" name="TextBox 9">
            <a:extLst>
              <a:ext uri="{FF2B5EF4-FFF2-40B4-BE49-F238E27FC236}">
                <a16:creationId xmlns:a16="http://schemas.microsoft.com/office/drawing/2014/main" id="{DC7F0A3A-CDDF-474A-AB6D-051A1FA68E69}"/>
              </a:ext>
            </a:extLst>
          </p:cNvPr>
          <p:cNvSpPr txBox="1"/>
          <p:nvPr/>
        </p:nvSpPr>
        <p:spPr>
          <a:xfrm>
            <a:off x="6350" y="2577645"/>
            <a:ext cx="4061649" cy="1287212"/>
          </a:xfrm>
          <a:prstGeom prst="rect">
            <a:avLst/>
          </a:prstGeom>
          <a:noFill/>
        </p:spPr>
        <p:txBody>
          <a:bodyPr wrap="square" rtlCol="0">
            <a:spAutoFit/>
          </a:bodyPr>
          <a:lstStyle/>
          <a:p>
            <a:pPr>
              <a:lnSpc>
                <a:spcPct val="150000"/>
              </a:lnSpc>
            </a:pPr>
            <a:r>
              <a:rPr lang="en-US" b="1" dirty="0">
                <a:solidFill>
                  <a:srgbClr val="004750"/>
                </a:solidFill>
                <a:latin typeface="Myriad Pro" panose="020B0503030403020204"/>
              </a:rPr>
              <a:t>The CBRA defined:</a:t>
            </a:r>
          </a:p>
          <a:p>
            <a:pPr marL="285750" indent="-285750">
              <a:lnSpc>
                <a:spcPct val="150000"/>
              </a:lnSpc>
              <a:buFont typeface="Arial" panose="020B0604020202020204" pitchFamily="34" charset="0"/>
              <a:buChar char="•"/>
            </a:pPr>
            <a:r>
              <a:rPr lang="en-US" dirty="0">
                <a:solidFill>
                  <a:srgbClr val="004750"/>
                </a:solidFill>
                <a:latin typeface="Myriad Pro" panose="020B0503030403020204"/>
              </a:rPr>
              <a:t>Minimum Depth of Lowering</a:t>
            </a:r>
          </a:p>
          <a:p>
            <a:pPr marL="285750" indent="-285750">
              <a:lnSpc>
                <a:spcPct val="150000"/>
              </a:lnSpc>
              <a:buFont typeface="Arial" panose="020B0604020202020204" pitchFamily="34" charset="0"/>
              <a:buChar char="•"/>
            </a:pPr>
            <a:r>
              <a:rPr lang="en-US" dirty="0">
                <a:solidFill>
                  <a:srgbClr val="004750"/>
                </a:solidFill>
                <a:latin typeface="Myriad Pro" panose="020B0503030403020204"/>
              </a:rPr>
              <a:t>Trenching technique using jetting</a:t>
            </a:r>
          </a:p>
        </p:txBody>
      </p:sp>
    </p:spTree>
    <p:extLst>
      <p:ext uri="{BB962C8B-B14F-4D97-AF65-F5344CB8AC3E}">
        <p14:creationId xmlns:p14="http://schemas.microsoft.com/office/powerpoint/2010/main" val="1643400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63A78-5CC8-44EA-85F6-114FF99F65FD}"/>
              </a:ext>
            </a:extLst>
          </p:cNvPr>
          <p:cNvPicPr>
            <a:picLocks noChangeAspect="1"/>
          </p:cNvPicPr>
          <p:nvPr/>
        </p:nvPicPr>
        <p:blipFill>
          <a:blip r:embed="rId2"/>
          <a:stretch>
            <a:fillRect/>
          </a:stretch>
        </p:blipFill>
        <p:spPr>
          <a:xfrm>
            <a:off x="286869" y="1475394"/>
            <a:ext cx="6159444" cy="2617988"/>
          </a:xfrm>
          <a:prstGeom prst="rect">
            <a:avLst/>
          </a:prstGeom>
        </p:spPr>
      </p:pic>
      <p:pic>
        <p:nvPicPr>
          <p:cNvPr id="6" name="Picture 5">
            <a:extLst>
              <a:ext uri="{FF2B5EF4-FFF2-40B4-BE49-F238E27FC236}">
                <a16:creationId xmlns:a16="http://schemas.microsoft.com/office/drawing/2014/main" id="{177DAF23-A730-4344-A243-F629D66137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504" y="4244809"/>
            <a:ext cx="4763178" cy="1352309"/>
          </a:xfrm>
          <a:prstGeom prst="rect">
            <a:avLst/>
          </a:prstGeom>
        </p:spPr>
      </p:pic>
      <p:sp>
        <p:nvSpPr>
          <p:cNvPr id="7" name="Rectangle 6">
            <a:extLst>
              <a:ext uri="{FF2B5EF4-FFF2-40B4-BE49-F238E27FC236}">
                <a16:creationId xmlns:a16="http://schemas.microsoft.com/office/drawing/2014/main" id="{DECF9920-0229-4610-8913-4591043E9B61}"/>
              </a:ext>
            </a:extLst>
          </p:cNvPr>
          <p:cNvSpPr/>
          <p:nvPr/>
        </p:nvSpPr>
        <p:spPr>
          <a:xfrm>
            <a:off x="3479760" y="416651"/>
            <a:ext cx="5434013" cy="400110"/>
          </a:xfrm>
          <a:prstGeom prst="rect">
            <a:avLst/>
          </a:prstGeom>
          <a:solidFill>
            <a:srgbClr val="E8E8E8">
              <a:alpha val="74902"/>
            </a:srgbClr>
          </a:solidFill>
        </p:spPr>
        <p:txBody>
          <a:bodyPr wrap="square">
            <a:spAutoFit/>
          </a:bodyPr>
          <a:lstStyle/>
          <a:p>
            <a:pPr algn="ctr"/>
            <a:r>
              <a:rPr lang="en-US" sz="2000" b="1" dirty="0">
                <a:solidFill>
                  <a:srgbClr val="004750"/>
                </a:solidFill>
                <a:latin typeface="Myriad Pro" panose="020B0503030403020204"/>
              </a:rPr>
              <a:t>Fishing and other economic activities</a:t>
            </a:r>
          </a:p>
        </p:txBody>
      </p:sp>
      <p:pic>
        <p:nvPicPr>
          <p:cNvPr id="9" name="Picture 8">
            <a:extLst>
              <a:ext uri="{FF2B5EF4-FFF2-40B4-BE49-F238E27FC236}">
                <a16:creationId xmlns:a16="http://schemas.microsoft.com/office/drawing/2014/main" id="{D875D805-D8C9-45E0-AC73-69B310268A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2060" y="1905842"/>
            <a:ext cx="5193071" cy="1717553"/>
          </a:xfrm>
          <a:prstGeom prst="rect">
            <a:avLst/>
          </a:prstGeom>
        </p:spPr>
      </p:pic>
      <p:pic>
        <p:nvPicPr>
          <p:cNvPr id="11" name="Picture 10">
            <a:extLst>
              <a:ext uri="{FF2B5EF4-FFF2-40B4-BE49-F238E27FC236}">
                <a16:creationId xmlns:a16="http://schemas.microsoft.com/office/drawing/2014/main" id="{52FABFB3-CBAE-4705-85FC-F00A68503F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42814" y="4093381"/>
            <a:ext cx="6911732" cy="1868147"/>
          </a:xfrm>
          <a:prstGeom prst="rect">
            <a:avLst/>
          </a:prstGeom>
        </p:spPr>
      </p:pic>
    </p:spTree>
    <p:extLst>
      <p:ext uri="{BB962C8B-B14F-4D97-AF65-F5344CB8AC3E}">
        <p14:creationId xmlns:p14="http://schemas.microsoft.com/office/powerpoint/2010/main" val="2512539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967BC5-414A-4ADD-9E98-ECBDA0C992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84708"/>
            <a:ext cx="12297072" cy="2451270"/>
          </a:xfrm>
          <a:prstGeom prst="rect">
            <a:avLst/>
          </a:prstGeom>
        </p:spPr>
      </p:pic>
      <p:pic>
        <p:nvPicPr>
          <p:cNvPr id="4" name="Picture 3">
            <a:extLst>
              <a:ext uri="{FF2B5EF4-FFF2-40B4-BE49-F238E27FC236}">
                <a16:creationId xmlns:a16="http://schemas.microsoft.com/office/drawing/2014/main" id="{5362C85B-3789-4B3C-9486-7FC8ADE577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275" y="3755004"/>
            <a:ext cx="9267825" cy="3036576"/>
          </a:xfrm>
          <a:prstGeom prst="rect">
            <a:avLst/>
          </a:prstGeom>
          <a:noFill/>
          <a:ln w="38100">
            <a:solidFill>
              <a:srgbClr val="E26372"/>
            </a:solidFill>
          </a:ln>
        </p:spPr>
      </p:pic>
      <p:sp>
        <p:nvSpPr>
          <p:cNvPr id="5" name="Rectangle 4">
            <a:extLst>
              <a:ext uri="{FF2B5EF4-FFF2-40B4-BE49-F238E27FC236}">
                <a16:creationId xmlns:a16="http://schemas.microsoft.com/office/drawing/2014/main" id="{DCE04043-132C-4FC2-BBE3-FF09B418AF49}"/>
              </a:ext>
            </a:extLst>
          </p:cNvPr>
          <p:cNvSpPr/>
          <p:nvPr/>
        </p:nvSpPr>
        <p:spPr>
          <a:xfrm>
            <a:off x="3479760" y="416651"/>
            <a:ext cx="5434013" cy="400110"/>
          </a:xfrm>
          <a:prstGeom prst="rect">
            <a:avLst/>
          </a:prstGeom>
          <a:solidFill>
            <a:srgbClr val="E8E8E8">
              <a:alpha val="74902"/>
            </a:srgbClr>
          </a:solidFill>
        </p:spPr>
        <p:txBody>
          <a:bodyPr wrap="square">
            <a:spAutoFit/>
          </a:bodyPr>
          <a:lstStyle/>
          <a:p>
            <a:pPr algn="ctr"/>
            <a:r>
              <a:rPr lang="en-US" sz="2000" b="1" dirty="0">
                <a:solidFill>
                  <a:srgbClr val="004750"/>
                </a:solidFill>
                <a:latin typeface="Myriad Pro" panose="020B0503030403020204"/>
              </a:rPr>
              <a:t>Cable Landfall - HDD</a:t>
            </a:r>
          </a:p>
        </p:txBody>
      </p:sp>
      <p:sp>
        <p:nvSpPr>
          <p:cNvPr id="6" name="TextBox 5">
            <a:extLst>
              <a:ext uri="{FF2B5EF4-FFF2-40B4-BE49-F238E27FC236}">
                <a16:creationId xmlns:a16="http://schemas.microsoft.com/office/drawing/2014/main" id="{3CC023C1-2A65-4F01-848C-0FA2339FF775}"/>
              </a:ext>
            </a:extLst>
          </p:cNvPr>
          <p:cNvSpPr txBox="1"/>
          <p:nvPr/>
        </p:nvSpPr>
        <p:spPr>
          <a:xfrm>
            <a:off x="3990975" y="3851312"/>
            <a:ext cx="3167534" cy="400110"/>
          </a:xfrm>
          <a:prstGeom prst="rect">
            <a:avLst/>
          </a:prstGeom>
          <a:noFill/>
        </p:spPr>
        <p:txBody>
          <a:bodyPr wrap="none" rtlCol="0">
            <a:spAutoFit/>
          </a:bodyPr>
          <a:lstStyle/>
          <a:p>
            <a:r>
              <a:rPr lang="en-US" sz="2000" b="1" dirty="0">
                <a:solidFill>
                  <a:srgbClr val="E8E8E8"/>
                </a:solidFill>
                <a:latin typeface="Myriad Pro" panose="020B0503030403020204"/>
              </a:rPr>
              <a:t>Position of punching out</a:t>
            </a:r>
          </a:p>
        </p:txBody>
      </p:sp>
      <p:sp>
        <p:nvSpPr>
          <p:cNvPr id="7" name="TextBox 6">
            <a:extLst>
              <a:ext uri="{FF2B5EF4-FFF2-40B4-BE49-F238E27FC236}">
                <a16:creationId xmlns:a16="http://schemas.microsoft.com/office/drawing/2014/main" id="{F48177F7-B30A-4B27-94CE-60BA012D7F72}"/>
              </a:ext>
            </a:extLst>
          </p:cNvPr>
          <p:cNvSpPr txBox="1"/>
          <p:nvPr/>
        </p:nvSpPr>
        <p:spPr>
          <a:xfrm>
            <a:off x="5098716" y="973704"/>
            <a:ext cx="3815057" cy="456215"/>
          </a:xfrm>
          <a:prstGeom prst="rect">
            <a:avLst/>
          </a:prstGeom>
          <a:noFill/>
        </p:spPr>
        <p:txBody>
          <a:bodyPr wrap="square" rtlCol="0">
            <a:spAutoFit/>
          </a:bodyPr>
          <a:lstStyle/>
          <a:p>
            <a:pPr>
              <a:lnSpc>
                <a:spcPct val="150000"/>
              </a:lnSpc>
            </a:pPr>
            <a:r>
              <a:rPr lang="en-US" b="1" dirty="0">
                <a:solidFill>
                  <a:srgbClr val="004750"/>
                </a:solidFill>
                <a:latin typeface="Myriad Pro" panose="020B0503030403020204"/>
              </a:rPr>
              <a:t>640 m length</a:t>
            </a:r>
            <a:endParaRPr lang="en-US" dirty="0">
              <a:solidFill>
                <a:srgbClr val="004750"/>
              </a:solidFill>
              <a:latin typeface="Myriad Pro" panose="020B0503030403020204"/>
            </a:endParaRPr>
          </a:p>
        </p:txBody>
      </p:sp>
      <p:sp>
        <p:nvSpPr>
          <p:cNvPr id="8" name="Rectangle 7">
            <a:extLst>
              <a:ext uri="{FF2B5EF4-FFF2-40B4-BE49-F238E27FC236}">
                <a16:creationId xmlns:a16="http://schemas.microsoft.com/office/drawing/2014/main" id="{3EA534B9-720B-4EF0-9484-8C0CEE8035A2}"/>
              </a:ext>
            </a:extLst>
          </p:cNvPr>
          <p:cNvSpPr/>
          <p:nvPr/>
        </p:nvSpPr>
        <p:spPr>
          <a:xfrm>
            <a:off x="1057275" y="2533650"/>
            <a:ext cx="657225" cy="228600"/>
          </a:xfrm>
          <a:prstGeom prst="rect">
            <a:avLst/>
          </a:prstGeom>
          <a:noFill/>
          <a:ln w="38100">
            <a:solidFill>
              <a:srgbClr val="E263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0" name="Straight Connector 9">
            <a:extLst>
              <a:ext uri="{FF2B5EF4-FFF2-40B4-BE49-F238E27FC236}">
                <a16:creationId xmlns:a16="http://schemas.microsoft.com/office/drawing/2014/main" id="{4C832656-E4B0-4464-9521-733F77AE052D}"/>
              </a:ext>
            </a:extLst>
          </p:cNvPr>
          <p:cNvCxnSpPr/>
          <p:nvPr/>
        </p:nvCxnSpPr>
        <p:spPr>
          <a:xfrm>
            <a:off x="1057275" y="2762250"/>
            <a:ext cx="0" cy="992754"/>
          </a:xfrm>
          <a:prstGeom prst="line">
            <a:avLst/>
          </a:prstGeom>
          <a:ln w="38100">
            <a:solidFill>
              <a:srgbClr val="E2637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E999633-1A4D-4E3B-ADD0-C5352684A9B8}"/>
              </a:ext>
            </a:extLst>
          </p:cNvPr>
          <p:cNvCxnSpPr>
            <a:cxnSpLocks/>
          </p:cNvCxnSpPr>
          <p:nvPr/>
        </p:nvCxnSpPr>
        <p:spPr>
          <a:xfrm>
            <a:off x="1714500" y="2533650"/>
            <a:ext cx="8610600" cy="1221354"/>
          </a:xfrm>
          <a:prstGeom prst="line">
            <a:avLst/>
          </a:prstGeom>
          <a:ln w="38100">
            <a:solidFill>
              <a:srgbClr val="E2637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6600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A58B9-B096-F1F6-496B-4EB0D60C2A08}"/>
              </a:ext>
            </a:extLst>
          </p:cNvPr>
          <p:cNvPicPr>
            <a:picLocks noChangeAspect="1"/>
          </p:cNvPicPr>
          <p:nvPr/>
        </p:nvPicPr>
        <p:blipFill>
          <a:blip r:embed="rId2"/>
          <a:srcRect/>
          <a:stretch/>
        </p:blipFill>
        <p:spPr>
          <a:xfrm>
            <a:off x="3177" y="1787"/>
            <a:ext cx="12197176" cy="6860912"/>
          </a:xfrm>
          <a:prstGeom prst="rect">
            <a:avLst/>
          </a:prstGeom>
        </p:spPr>
      </p:pic>
      <p:pic>
        <p:nvPicPr>
          <p:cNvPr id="6" name="Picture 5">
            <a:extLst>
              <a:ext uri="{FF2B5EF4-FFF2-40B4-BE49-F238E27FC236}">
                <a16:creationId xmlns:a16="http://schemas.microsoft.com/office/drawing/2014/main" id="{7CE1F109-8101-B014-FD60-A2D3D2EA92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3933" y="3219302"/>
            <a:ext cx="1684135" cy="419396"/>
          </a:xfrm>
          <a:prstGeom prst="rect">
            <a:avLst/>
          </a:prstGeom>
        </p:spPr>
      </p:pic>
    </p:spTree>
    <p:extLst>
      <p:ext uri="{BB962C8B-B14F-4D97-AF65-F5344CB8AC3E}">
        <p14:creationId xmlns:p14="http://schemas.microsoft.com/office/powerpoint/2010/main" val="3631515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Posição do Texto 10"/>
          <p:cNvSpPr>
            <a:spLocks noGrp="1"/>
          </p:cNvSpPr>
          <p:nvPr>
            <p:ph type="body" sz="quarter" idx="4294967295"/>
          </p:nvPr>
        </p:nvSpPr>
        <p:spPr>
          <a:xfrm>
            <a:off x="4748406" y="416046"/>
            <a:ext cx="2882900" cy="369332"/>
          </a:xfrm>
          <a:solidFill>
            <a:srgbClr val="E8E8E8">
              <a:alpha val="74902"/>
            </a:srgbClr>
          </a:solidFill>
        </p:spPr>
        <p:txBody>
          <a:bodyPr wrap="square">
            <a:spAutoFit/>
          </a:bodyPr>
          <a:lstStyle/>
          <a:p>
            <a:pPr marL="0" indent="0" algn="ctr">
              <a:buNone/>
            </a:pPr>
            <a:r>
              <a:rPr lang="pt-PT" sz="2000" b="1" dirty="0">
                <a:solidFill>
                  <a:srgbClr val="004750"/>
                </a:solidFill>
                <a:latin typeface="Myriad Pro" panose="020B0503030403020204"/>
              </a:rPr>
              <a:t>Project </a:t>
            </a:r>
            <a:r>
              <a:rPr lang="pt-PT" sz="2000" b="1" dirty="0" err="1">
                <a:solidFill>
                  <a:srgbClr val="004750"/>
                </a:solidFill>
                <a:latin typeface="Myriad Pro" panose="020B0503030403020204"/>
              </a:rPr>
              <a:t>overview</a:t>
            </a:r>
            <a:endParaRPr lang="pt-PT" sz="2000" b="1" dirty="0">
              <a:solidFill>
                <a:srgbClr val="004750"/>
              </a:solidFill>
              <a:latin typeface="Myriad Pro" panose="020B0503030403020204"/>
            </a:endParaRPr>
          </a:p>
        </p:txBody>
      </p:sp>
      <p:pic>
        <p:nvPicPr>
          <p:cNvPr id="30" name="Picture 29"/>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1219" t="4288" r="3586" b="35082"/>
          <a:stretch/>
        </p:blipFill>
        <p:spPr>
          <a:xfrm>
            <a:off x="147967" y="1342662"/>
            <a:ext cx="12043765" cy="3679592"/>
          </a:xfrm>
          <a:prstGeom prst="rect">
            <a:avLst/>
          </a:prstGeom>
        </p:spPr>
      </p:pic>
      <p:sp>
        <p:nvSpPr>
          <p:cNvPr id="35" name="Rectangular Callout 34"/>
          <p:cNvSpPr/>
          <p:nvPr/>
        </p:nvSpPr>
        <p:spPr>
          <a:xfrm>
            <a:off x="323270" y="5380972"/>
            <a:ext cx="2195287" cy="974989"/>
          </a:xfrm>
          <a:prstGeom prst="wedgeRectCallout">
            <a:avLst>
              <a:gd name="adj1" fmla="val 19146"/>
              <a:gd name="adj2" fmla="val -9728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8" dirty="0"/>
              <a:t>Dynamic offshore cables</a:t>
            </a:r>
          </a:p>
          <a:p>
            <a:pPr algn="ctr"/>
            <a:r>
              <a:rPr lang="en-US" sz="1688" dirty="0"/>
              <a:t>66 kV (40 MW) design</a:t>
            </a:r>
            <a:endParaRPr lang="pt-PT" sz="1688" dirty="0"/>
          </a:p>
        </p:txBody>
      </p:sp>
      <p:sp>
        <p:nvSpPr>
          <p:cNvPr id="38" name="Rectangular Callout 37"/>
          <p:cNvSpPr/>
          <p:nvPr/>
        </p:nvSpPr>
        <p:spPr>
          <a:xfrm>
            <a:off x="3070613" y="5405456"/>
            <a:ext cx="2540687" cy="974989"/>
          </a:xfrm>
          <a:prstGeom prst="wedgeRectCallout">
            <a:avLst>
              <a:gd name="adj1" fmla="val 57687"/>
              <a:gd name="adj2" fmla="val -9402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8" dirty="0"/>
              <a:t>Point of common coupling at the edge of concession area (on seabed)</a:t>
            </a:r>
            <a:endParaRPr lang="pt-PT" sz="1688" dirty="0"/>
          </a:p>
        </p:txBody>
      </p:sp>
      <p:sp>
        <p:nvSpPr>
          <p:cNvPr id="39" name="Rectangular Callout 38"/>
          <p:cNvSpPr/>
          <p:nvPr/>
        </p:nvSpPr>
        <p:spPr>
          <a:xfrm>
            <a:off x="6360963" y="5405456"/>
            <a:ext cx="2540687" cy="974989"/>
          </a:xfrm>
          <a:prstGeom prst="wedgeRectCallout">
            <a:avLst>
              <a:gd name="adj1" fmla="val -65685"/>
              <a:gd name="adj2" fmla="val -972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8" dirty="0" err="1"/>
              <a:t>Drymate</a:t>
            </a:r>
            <a:r>
              <a:rPr lang="en-US" sz="1688" dirty="0"/>
              <a:t> connector</a:t>
            </a:r>
            <a:endParaRPr lang="pt-PT" sz="1688" dirty="0"/>
          </a:p>
        </p:txBody>
      </p:sp>
      <p:sp>
        <p:nvSpPr>
          <p:cNvPr id="40" name="TextBox 39"/>
          <p:cNvSpPr txBox="1"/>
          <p:nvPr/>
        </p:nvSpPr>
        <p:spPr>
          <a:xfrm>
            <a:off x="8152825" y="6145204"/>
            <a:ext cx="4039175" cy="287130"/>
          </a:xfrm>
          <a:prstGeom prst="rect">
            <a:avLst/>
          </a:prstGeom>
          <a:noFill/>
        </p:spPr>
        <p:txBody>
          <a:bodyPr wrap="square" rtlCol="0">
            <a:spAutoFit/>
          </a:bodyPr>
          <a:lstStyle/>
          <a:p>
            <a:pPr algn="r"/>
            <a:r>
              <a:rPr lang="en-US" sz="1266" dirty="0"/>
              <a:t>Adapted from </a:t>
            </a:r>
            <a:r>
              <a:rPr lang="en-US" sz="1266" dirty="0" err="1"/>
              <a:t>Windplus</a:t>
            </a:r>
            <a:r>
              <a:rPr lang="en-US" sz="1266" dirty="0"/>
              <a:t> shared information</a:t>
            </a:r>
          </a:p>
        </p:txBody>
      </p:sp>
    </p:spTree>
    <p:extLst>
      <p:ext uri="{BB962C8B-B14F-4D97-AF65-F5344CB8AC3E}">
        <p14:creationId xmlns:p14="http://schemas.microsoft.com/office/powerpoint/2010/main" val="162721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0E987-5BB5-49D7-857C-8D3BD5451EF7}"/>
              </a:ext>
            </a:extLst>
          </p:cNvPr>
          <p:cNvSpPr txBox="1">
            <a:spLocks/>
          </p:cNvSpPr>
          <p:nvPr/>
        </p:nvSpPr>
        <p:spPr>
          <a:xfrm>
            <a:off x="2667000" y="423971"/>
            <a:ext cx="6858000" cy="400110"/>
          </a:xfrm>
          <a:prstGeom prst="rect">
            <a:avLst/>
          </a:prstGeom>
          <a:solidFill>
            <a:srgbClr val="E8E8E8">
              <a:alpha val="74902"/>
            </a:srgbClr>
          </a:solidFill>
        </p:spPr>
        <p:txBody>
          <a:bodyPr wrap="square">
            <a:spAutoFit/>
          </a:bodyPr>
          <a:lstStyle>
            <a:defPPr>
              <a:defRPr lang="en-PT"/>
            </a:defPPr>
            <a:lvl1pPr algn="ctr">
              <a:defRPr sz="2000" b="1">
                <a:solidFill>
                  <a:srgbClr val="004750"/>
                </a:solidFill>
                <a:latin typeface="Myriad Pro" panose="020B0503030403020204"/>
              </a:defRPr>
            </a:lvl1pPr>
          </a:lstStyle>
          <a:p>
            <a:r>
              <a:rPr lang="en-US" dirty="0"/>
              <a:t>Licensing timeline</a:t>
            </a:r>
          </a:p>
        </p:txBody>
      </p:sp>
      <p:sp>
        <p:nvSpPr>
          <p:cNvPr id="3" name="Rectangle 2">
            <a:extLst>
              <a:ext uri="{FF2B5EF4-FFF2-40B4-BE49-F238E27FC236}">
                <a16:creationId xmlns:a16="http://schemas.microsoft.com/office/drawing/2014/main" id="{F886156A-61C9-4BFF-86ED-C80311E38FE5}"/>
              </a:ext>
            </a:extLst>
          </p:cNvPr>
          <p:cNvSpPr/>
          <p:nvPr/>
        </p:nvSpPr>
        <p:spPr>
          <a:xfrm>
            <a:off x="3191696" y="1566388"/>
            <a:ext cx="8273988" cy="707886"/>
          </a:xfrm>
          <a:prstGeom prst="rect">
            <a:avLst/>
          </a:prstGeom>
        </p:spPr>
        <p:txBody>
          <a:bodyPr wrap="square">
            <a:spAutoFit/>
          </a:bodyPr>
          <a:lstStyle/>
          <a:p>
            <a:r>
              <a:rPr lang="en-US" sz="2000" dirty="0">
                <a:solidFill>
                  <a:srgbClr val="004750"/>
                </a:solidFill>
                <a:latin typeface="Myriad Pro" panose="020B0503030403020204"/>
              </a:rPr>
              <a:t>[WFA] 1</a:t>
            </a:r>
            <a:r>
              <a:rPr lang="en-US" sz="2000" baseline="30000" dirty="0">
                <a:solidFill>
                  <a:srgbClr val="004750"/>
                </a:solidFill>
                <a:latin typeface="Myriad Pro" panose="020B0503030403020204"/>
              </a:rPr>
              <a:t>st</a:t>
            </a:r>
            <a:r>
              <a:rPr lang="en-US" sz="2000" dirty="0">
                <a:solidFill>
                  <a:srgbClr val="004750"/>
                </a:solidFill>
                <a:latin typeface="Myriad Pro" panose="020B0503030403020204"/>
              </a:rPr>
              <a:t> Environmental Compliance Decision (Preliminary Engineering </a:t>
            </a:r>
            <a:r>
              <a:rPr lang="en-US" sz="2000" dirty="0" err="1">
                <a:solidFill>
                  <a:srgbClr val="004750"/>
                </a:solidFill>
                <a:latin typeface="Myriad Pro" panose="020B0503030403020204"/>
              </a:rPr>
              <a:t>WFA+export</a:t>
            </a:r>
            <a:r>
              <a:rPr lang="en-US" sz="2000" dirty="0">
                <a:solidFill>
                  <a:srgbClr val="004750"/>
                </a:solidFill>
                <a:latin typeface="Myriad Pro" panose="020B0503030403020204"/>
              </a:rPr>
              <a:t> cable)</a:t>
            </a:r>
          </a:p>
        </p:txBody>
      </p:sp>
      <p:sp>
        <p:nvSpPr>
          <p:cNvPr id="4" name="Rectangle 3">
            <a:extLst>
              <a:ext uri="{FF2B5EF4-FFF2-40B4-BE49-F238E27FC236}">
                <a16:creationId xmlns:a16="http://schemas.microsoft.com/office/drawing/2014/main" id="{7921ED79-5A65-4931-84CA-713094F912DE}"/>
              </a:ext>
            </a:extLst>
          </p:cNvPr>
          <p:cNvSpPr/>
          <p:nvPr/>
        </p:nvSpPr>
        <p:spPr>
          <a:xfrm>
            <a:off x="1016169" y="1566388"/>
            <a:ext cx="1818455" cy="400110"/>
          </a:xfrm>
          <a:prstGeom prst="rect">
            <a:avLst/>
          </a:prstGeom>
        </p:spPr>
        <p:txBody>
          <a:bodyPr wrap="square">
            <a:spAutoFit/>
          </a:bodyPr>
          <a:lstStyle/>
          <a:p>
            <a:pPr algn="r"/>
            <a:r>
              <a:rPr lang="en-US" sz="2000" b="1" dirty="0">
                <a:solidFill>
                  <a:srgbClr val="004750"/>
                </a:solidFill>
                <a:latin typeface="Myriad Pro" panose="020B0503030403020204"/>
              </a:rPr>
              <a:t>14 Nov 2015</a:t>
            </a:r>
            <a:endParaRPr lang="en-US" dirty="0">
              <a:solidFill>
                <a:srgbClr val="004750"/>
              </a:solidFill>
              <a:latin typeface="Myriad Pro" panose="020B0503030403020204"/>
            </a:endParaRPr>
          </a:p>
        </p:txBody>
      </p:sp>
      <p:sp>
        <p:nvSpPr>
          <p:cNvPr id="7" name="Rectangle 6">
            <a:extLst>
              <a:ext uri="{FF2B5EF4-FFF2-40B4-BE49-F238E27FC236}">
                <a16:creationId xmlns:a16="http://schemas.microsoft.com/office/drawing/2014/main" id="{E756876C-CDB3-4F1A-A7DB-53D7D87E7CB1}"/>
              </a:ext>
            </a:extLst>
          </p:cNvPr>
          <p:cNvSpPr/>
          <p:nvPr/>
        </p:nvSpPr>
        <p:spPr>
          <a:xfrm>
            <a:off x="1016169" y="2821978"/>
            <a:ext cx="1818455" cy="400110"/>
          </a:xfrm>
          <a:prstGeom prst="rect">
            <a:avLst/>
          </a:prstGeom>
        </p:spPr>
        <p:txBody>
          <a:bodyPr wrap="square">
            <a:spAutoFit/>
          </a:bodyPr>
          <a:lstStyle/>
          <a:p>
            <a:pPr algn="r"/>
            <a:r>
              <a:rPr lang="en-US" sz="2000" b="1" dirty="0">
                <a:solidFill>
                  <a:srgbClr val="004750"/>
                </a:solidFill>
                <a:latin typeface="Myriad Pro" panose="020B0503030403020204"/>
              </a:rPr>
              <a:t>9 Dec 2016</a:t>
            </a:r>
            <a:endParaRPr lang="en-US" dirty="0">
              <a:solidFill>
                <a:srgbClr val="004750"/>
              </a:solidFill>
              <a:latin typeface="Myriad Pro" panose="020B0503030403020204"/>
            </a:endParaRPr>
          </a:p>
        </p:txBody>
      </p:sp>
      <p:sp>
        <p:nvSpPr>
          <p:cNvPr id="8" name="Rectangle 7">
            <a:extLst>
              <a:ext uri="{FF2B5EF4-FFF2-40B4-BE49-F238E27FC236}">
                <a16:creationId xmlns:a16="http://schemas.microsoft.com/office/drawing/2014/main" id="{06EDDE9A-97D4-4C20-9C7A-FB59792DCFD0}"/>
              </a:ext>
            </a:extLst>
          </p:cNvPr>
          <p:cNvSpPr/>
          <p:nvPr/>
        </p:nvSpPr>
        <p:spPr>
          <a:xfrm>
            <a:off x="3191695" y="2821978"/>
            <a:ext cx="8420921" cy="1631216"/>
          </a:xfrm>
          <a:prstGeom prst="rect">
            <a:avLst/>
          </a:prstGeom>
        </p:spPr>
        <p:txBody>
          <a:bodyPr wrap="square">
            <a:spAutoFit/>
          </a:bodyPr>
          <a:lstStyle/>
          <a:p>
            <a:r>
              <a:rPr lang="en-US" sz="2000" dirty="0">
                <a:solidFill>
                  <a:srgbClr val="004750"/>
                </a:solidFill>
                <a:latin typeface="Myriad Pro" panose="020B0503030403020204"/>
              </a:rPr>
              <a:t>[REN] The 81-A/2016 resolution of the Council of Ministers mandated REN </a:t>
            </a:r>
            <a:r>
              <a:rPr lang="en-US" dirty="0">
                <a:solidFill>
                  <a:srgbClr val="004750"/>
                </a:solidFill>
                <a:latin typeface="Myriad Pro" panose="020B0503030403020204"/>
              </a:rPr>
              <a:t>to pursuit the engineering and environmental studies and construct the export subsea electric cable and </a:t>
            </a:r>
            <a:r>
              <a:rPr lang="en-US" sz="2000" dirty="0">
                <a:solidFill>
                  <a:srgbClr val="004750"/>
                </a:solidFill>
                <a:latin typeface="Myriad Pro" panose="020B0503030403020204"/>
              </a:rPr>
              <a:t>provide a point of common coupling offshore Viana do Castelo for interconnection of the offshore </a:t>
            </a:r>
            <a:r>
              <a:rPr lang="en-US" sz="2000" dirty="0" err="1">
                <a:solidFill>
                  <a:srgbClr val="004750"/>
                </a:solidFill>
                <a:latin typeface="Myriad Pro" panose="020B0503030403020204"/>
              </a:rPr>
              <a:t>Windfloat</a:t>
            </a:r>
            <a:r>
              <a:rPr lang="en-US" sz="2000" dirty="0">
                <a:solidFill>
                  <a:srgbClr val="004750"/>
                </a:solidFill>
                <a:latin typeface="Myriad Pro" panose="020B0503030403020204"/>
              </a:rPr>
              <a:t> power plant</a:t>
            </a:r>
            <a:r>
              <a:rPr lang="en-US" dirty="0">
                <a:solidFill>
                  <a:srgbClr val="004750"/>
                </a:solidFill>
                <a:latin typeface="Myriad Pro" panose="020B0503030403020204"/>
              </a:rPr>
              <a:t>. The infrastructure will was placed in operation in </a:t>
            </a:r>
            <a:r>
              <a:rPr lang="en-US" sz="2000" dirty="0">
                <a:solidFill>
                  <a:srgbClr val="004750"/>
                </a:solidFill>
                <a:latin typeface="Myriad Pro" panose="020B0503030403020204"/>
              </a:rPr>
              <a:t>December 2019</a:t>
            </a:r>
            <a:r>
              <a:rPr lang="en-US" dirty="0">
                <a:solidFill>
                  <a:srgbClr val="004750"/>
                </a:solidFill>
                <a:latin typeface="Myriad Pro" panose="020B0503030403020204"/>
              </a:rPr>
              <a:t>.</a:t>
            </a:r>
          </a:p>
        </p:txBody>
      </p:sp>
      <p:sp>
        <p:nvSpPr>
          <p:cNvPr id="9" name="Rectangle 8">
            <a:extLst>
              <a:ext uri="{FF2B5EF4-FFF2-40B4-BE49-F238E27FC236}">
                <a16:creationId xmlns:a16="http://schemas.microsoft.com/office/drawing/2014/main" id="{081DB00F-6840-4B7A-85AD-98823233B93D}"/>
              </a:ext>
            </a:extLst>
          </p:cNvPr>
          <p:cNvSpPr/>
          <p:nvPr/>
        </p:nvSpPr>
        <p:spPr>
          <a:xfrm>
            <a:off x="1016169" y="4881088"/>
            <a:ext cx="1818455" cy="400110"/>
          </a:xfrm>
          <a:prstGeom prst="rect">
            <a:avLst/>
          </a:prstGeom>
        </p:spPr>
        <p:txBody>
          <a:bodyPr wrap="square">
            <a:spAutoFit/>
          </a:bodyPr>
          <a:lstStyle/>
          <a:p>
            <a:pPr algn="r"/>
            <a:r>
              <a:rPr lang="en-US" sz="2000" b="1" dirty="0">
                <a:solidFill>
                  <a:srgbClr val="004750"/>
                </a:solidFill>
                <a:latin typeface="Myriad Pro" panose="020B0503030403020204"/>
              </a:rPr>
              <a:t>3 Out 2018</a:t>
            </a:r>
            <a:endParaRPr lang="en-US" dirty="0">
              <a:solidFill>
                <a:srgbClr val="004750"/>
              </a:solidFill>
              <a:latin typeface="Myriad Pro" panose="020B0503030403020204"/>
            </a:endParaRPr>
          </a:p>
        </p:txBody>
      </p:sp>
      <p:sp>
        <p:nvSpPr>
          <p:cNvPr id="10" name="Rectangle 9">
            <a:extLst>
              <a:ext uri="{FF2B5EF4-FFF2-40B4-BE49-F238E27FC236}">
                <a16:creationId xmlns:a16="http://schemas.microsoft.com/office/drawing/2014/main" id="{3179C2A5-31FC-4E92-AA7B-32DD7E978A8C}"/>
              </a:ext>
            </a:extLst>
          </p:cNvPr>
          <p:cNvSpPr/>
          <p:nvPr/>
        </p:nvSpPr>
        <p:spPr>
          <a:xfrm>
            <a:off x="3191695" y="4881088"/>
            <a:ext cx="9000305" cy="707886"/>
          </a:xfrm>
          <a:prstGeom prst="rect">
            <a:avLst/>
          </a:prstGeom>
        </p:spPr>
        <p:txBody>
          <a:bodyPr wrap="square">
            <a:spAutoFit/>
          </a:bodyPr>
          <a:lstStyle/>
          <a:p>
            <a:r>
              <a:rPr lang="en-US" sz="2000" dirty="0">
                <a:solidFill>
                  <a:srgbClr val="004750"/>
                </a:solidFill>
                <a:latin typeface="Myriad Pro" panose="020B0503030403020204"/>
              </a:rPr>
              <a:t>[REN] 2</a:t>
            </a:r>
            <a:r>
              <a:rPr lang="en-US" sz="2000" baseline="30000" dirty="0">
                <a:solidFill>
                  <a:srgbClr val="004750"/>
                </a:solidFill>
                <a:latin typeface="Myriad Pro" panose="020B0503030403020204"/>
              </a:rPr>
              <a:t>nd</a:t>
            </a:r>
            <a:r>
              <a:rPr lang="en-US" sz="2000" dirty="0">
                <a:solidFill>
                  <a:srgbClr val="004750"/>
                </a:solidFill>
                <a:latin typeface="Myriad Pro" panose="020B0503030403020204"/>
              </a:rPr>
              <a:t> Environmental Compliance Decision (Front-End Engineering Design  </a:t>
            </a:r>
            <a:r>
              <a:rPr lang="en-US" sz="2000" dirty="0" err="1">
                <a:solidFill>
                  <a:srgbClr val="004750"/>
                </a:solidFill>
                <a:latin typeface="Myriad Pro" panose="020B0503030403020204"/>
              </a:rPr>
              <a:t>WFA+export</a:t>
            </a:r>
            <a:r>
              <a:rPr lang="en-US" sz="2000" dirty="0">
                <a:solidFill>
                  <a:srgbClr val="004750"/>
                </a:solidFill>
                <a:latin typeface="Myriad Pro" panose="020B0503030403020204"/>
              </a:rPr>
              <a:t> cable)</a:t>
            </a:r>
          </a:p>
        </p:txBody>
      </p:sp>
      <p:sp>
        <p:nvSpPr>
          <p:cNvPr id="11" name="Rectangle 10">
            <a:extLst>
              <a:ext uri="{FF2B5EF4-FFF2-40B4-BE49-F238E27FC236}">
                <a16:creationId xmlns:a16="http://schemas.microsoft.com/office/drawing/2014/main" id="{24FD5340-3977-458A-9C1A-009C224EEC60}"/>
              </a:ext>
            </a:extLst>
          </p:cNvPr>
          <p:cNvSpPr/>
          <p:nvPr/>
        </p:nvSpPr>
        <p:spPr>
          <a:xfrm>
            <a:off x="1016169" y="4430455"/>
            <a:ext cx="1818455" cy="400110"/>
          </a:xfrm>
          <a:prstGeom prst="rect">
            <a:avLst/>
          </a:prstGeom>
        </p:spPr>
        <p:txBody>
          <a:bodyPr wrap="square">
            <a:spAutoFit/>
          </a:bodyPr>
          <a:lstStyle/>
          <a:p>
            <a:pPr algn="r"/>
            <a:r>
              <a:rPr lang="en-US" sz="2000" b="1" dirty="0">
                <a:solidFill>
                  <a:srgbClr val="004750"/>
                </a:solidFill>
                <a:latin typeface="Myriad Pro" panose="020B0503030403020204"/>
              </a:rPr>
              <a:t>23 Jul 2018</a:t>
            </a:r>
            <a:endParaRPr lang="en-US" dirty="0">
              <a:solidFill>
                <a:srgbClr val="004750"/>
              </a:solidFill>
              <a:latin typeface="Myriad Pro" panose="020B0503030403020204"/>
            </a:endParaRPr>
          </a:p>
        </p:txBody>
      </p:sp>
      <p:sp>
        <p:nvSpPr>
          <p:cNvPr id="12" name="Rectangle 11">
            <a:extLst>
              <a:ext uri="{FF2B5EF4-FFF2-40B4-BE49-F238E27FC236}">
                <a16:creationId xmlns:a16="http://schemas.microsoft.com/office/drawing/2014/main" id="{29CF86BE-EFD2-413F-8231-93AB6B129576}"/>
              </a:ext>
            </a:extLst>
          </p:cNvPr>
          <p:cNvSpPr/>
          <p:nvPr/>
        </p:nvSpPr>
        <p:spPr>
          <a:xfrm>
            <a:off x="-127651" y="6131637"/>
            <a:ext cx="2962275" cy="400110"/>
          </a:xfrm>
          <a:prstGeom prst="rect">
            <a:avLst/>
          </a:prstGeom>
        </p:spPr>
        <p:txBody>
          <a:bodyPr wrap="square">
            <a:spAutoFit/>
          </a:bodyPr>
          <a:lstStyle/>
          <a:p>
            <a:pPr algn="r"/>
            <a:r>
              <a:rPr lang="en-US" sz="2000" b="1" dirty="0">
                <a:solidFill>
                  <a:srgbClr val="004750"/>
                </a:solidFill>
                <a:latin typeface="Myriad Pro" panose="020B0503030403020204"/>
              </a:rPr>
              <a:t>17 Jan – 31 Dec 2019</a:t>
            </a:r>
            <a:endParaRPr lang="en-US" dirty="0">
              <a:solidFill>
                <a:srgbClr val="004750"/>
              </a:solidFill>
              <a:latin typeface="Myriad Pro" panose="020B0503030403020204"/>
            </a:endParaRPr>
          </a:p>
        </p:txBody>
      </p:sp>
      <p:sp>
        <p:nvSpPr>
          <p:cNvPr id="13" name="Rectangle 12">
            <a:extLst>
              <a:ext uri="{FF2B5EF4-FFF2-40B4-BE49-F238E27FC236}">
                <a16:creationId xmlns:a16="http://schemas.microsoft.com/office/drawing/2014/main" id="{F7443AC1-AFF3-4347-8762-1818D52B11D2}"/>
              </a:ext>
            </a:extLst>
          </p:cNvPr>
          <p:cNvSpPr/>
          <p:nvPr/>
        </p:nvSpPr>
        <p:spPr>
          <a:xfrm>
            <a:off x="3191695" y="6131637"/>
            <a:ext cx="9000305" cy="400110"/>
          </a:xfrm>
          <a:prstGeom prst="rect">
            <a:avLst/>
          </a:prstGeom>
        </p:spPr>
        <p:txBody>
          <a:bodyPr wrap="square">
            <a:spAutoFit/>
          </a:bodyPr>
          <a:lstStyle/>
          <a:p>
            <a:r>
              <a:rPr lang="en-US" sz="2000" dirty="0">
                <a:solidFill>
                  <a:srgbClr val="004750"/>
                </a:solidFill>
                <a:latin typeface="Myriad Pro" panose="020B0503030403020204"/>
              </a:rPr>
              <a:t>[REN] Construction works </a:t>
            </a:r>
          </a:p>
        </p:txBody>
      </p:sp>
      <p:sp>
        <p:nvSpPr>
          <p:cNvPr id="14" name="Rectangle 13">
            <a:extLst>
              <a:ext uri="{FF2B5EF4-FFF2-40B4-BE49-F238E27FC236}">
                <a16:creationId xmlns:a16="http://schemas.microsoft.com/office/drawing/2014/main" id="{AD593490-2FCF-4C4D-BE08-BF1F92D68553}"/>
              </a:ext>
            </a:extLst>
          </p:cNvPr>
          <p:cNvSpPr/>
          <p:nvPr/>
        </p:nvSpPr>
        <p:spPr>
          <a:xfrm>
            <a:off x="3191695" y="4430455"/>
            <a:ext cx="9000305" cy="400110"/>
          </a:xfrm>
          <a:prstGeom prst="rect">
            <a:avLst/>
          </a:prstGeom>
        </p:spPr>
        <p:txBody>
          <a:bodyPr wrap="square">
            <a:spAutoFit/>
          </a:bodyPr>
          <a:lstStyle/>
          <a:p>
            <a:r>
              <a:rPr lang="en-US" sz="2000" dirty="0">
                <a:solidFill>
                  <a:srgbClr val="004750"/>
                </a:solidFill>
                <a:latin typeface="Myriad Pro" panose="020B0503030403020204"/>
              </a:rPr>
              <a:t>[REN] Construction Permit</a:t>
            </a:r>
          </a:p>
        </p:txBody>
      </p:sp>
      <p:sp>
        <p:nvSpPr>
          <p:cNvPr id="16" name="TextBox 15">
            <a:extLst>
              <a:ext uri="{FF2B5EF4-FFF2-40B4-BE49-F238E27FC236}">
                <a16:creationId xmlns:a16="http://schemas.microsoft.com/office/drawing/2014/main" id="{749E575B-DB8D-4301-9AB8-0B6D6D627ED9}"/>
              </a:ext>
            </a:extLst>
          </p:cNvPr>
          <p:cNvSpPr txBox="1"/>
          <p:nvPr/>
        </p:nvSpPr>
        <p:spPr>
          <a:xfrm>
            <a:off x="3191694" y="2306009"/>
            <a:ext cx="8676453" cy="400110"/>
          </a:xfrm>
          <a:prstGeom prst="rect">
            <a:avLst/>
          </a:prstGeom>
        </p:spPr>
        <p:txBody>
          <a:bodyPr wrap="square">
            <a:spAutoFit/>
          </a:bodyPr>
          <a:lstStyle>
            <a:defPPr>
              <a:defRPr lang="en-PT"/>
            </a:defPPr>
            <a:lvl1pPr>
              <a:defRPr sz="2000" b="1">
                <a:solidFill>
                  <a:srgbClr val="004750"/>
                </a:solidFill>
                <a:latin typeface="Myriad Pro" panose="020B0503030403020204"/>
              </a:defRPr>
            </a:lvl1pPr>
          </a:lstStyle>
          <a:p>
            <a:r>
              <a:rPr lang="en-US" b="0" dirty="0"/>
              <a:t>[REN] Permit for Exclusive Use of the National Maritime Space (TUPEM)</a:t>
            </a:r>
            <a:endParaRPr lang="pt-PT" b="0" dirty="0"/>
          </a:p>
        </p:txBody>
      </p:sp>
      <p:sp>
        <p:nvSpPr>
          <p:cNvPr id="17" name="Rectangle 16">
            <a:extLst>
              <a:ext uri="{FF2B5EF4-FFF2-40B4-BE49-F238E27FC236}">
                <a16:creationId xmlns:a16="http://schemas.microsoft.com/office/drawing/2014/main" id="{40742881-06C2-4E91-9A42-AE1C0C6AE3DF}"/>
              </a:ext>
            </a:extLst>
          </p:cNvPr>
          <p:cNvSpPr/>
          <p:nvPr/>
        </p:nvSpPr>
        <p:spPr>
          <a:xfrm>
            <a:off x="1016169" y="2306009"/>
            <a:ext cx="1818455" cy="400110"/>
          </a:xfrm>
          <a:prstGeom prst="rect">
            <a:avLst/>
          </a:prstGeom>
        </p:spPr>
        <p:txBody>
          <a:bodyPr wrap="square">
            <a:spAutoFit/>
          </a:bodyPr>
          <a:lstStyle/>
          <a:p>
            <a:pPr algn="r"/>
            <a:r>
              <a:rPr lang="en-US" sz="2000" b="1" dirty="0">
                <a:solidFill>
                  <a:srgbClr val="004750"/>
                </a:solidFill>
                <a:latin typeface="Myriad Pro" panose="020B0503030403020204"/>
              </a:rPr>
              <a:t>4 Mar 2016</a:t>
            </a:r>
            <a:endParaRPr lang="en-US" dirty="0">
              <a:solidFill>
                <a:srgbClr val="004750"/>
              </a:solidFill>
              <a:latin typeface="Myriad Pro" panose="020B0503030403020204"/>
            </a:endParaRPr>
          </a:p>
        </p:txBody>
      </p:sp>
      <p:cxnSp>
        <p:nvCxnSpPr>
          <p:cNvPr id="19" name="Straight Arrow Connector 18">
            <a:extLst>
              <a:ext uri="{FF2B5EF4-FFF2-40B4-BE49-F238E27FC236}">
                <a16:creationId xmlns:a16="http://schemas.microsoft.com/office/drawing/2014/main" id="{B75BDF6D-A4C6-4A17-8036-64BA044EC389}"/>
              </a:ext>
            </a:extLst>
          </p:cNvPr>
          <p:cNvCxnSpPr/>
          <p:nvPr/>
        </p:nvCxnSpPr>
        <p:spPr>
          <a:xfrm>
            <a:off x="3030591" y="1432956"/>
            <a:ext cx="0" cy="5353050"/>
          </a:xfrm>
          <a:prstGeom prst="straightConnector1">
            <a:avLst/>
          </a:prstGeom>
          <a:ln w="57150">
            <a:solidFill>
              <a:srgbClr val="DE617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9351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10E747-4643-4FCE-925B-5B7BC3F614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76350" y="-55613"/>
            <a:ext cx="9528089" cy="6804813"/>
          </a:xfrm>
          <a:prstGeom prst="rect">
            <a:avLst/>
          </a:prstGeom>
          <a:noFill/>
        </p:spPr>
      </p:pic>
      <p:sp>
        <p:nvSpPr>
          <p:cNvPr id="10" name="TextBox 9">
            <a:extLst>
              <a:ext uri="{FF2B5EF4-FFF2-40B4-BE49-F238E27FC236}">
                <a16:creationId xmlns:a16="http://schemas.microsoft.com/office/drawing/2014/main" id="{ACEA5EF1-881A-4971-83C4-B0515F77DBA6}"/>
              </a:ext>
            </a:extLst>
          </p:cNvPr>
          <p:cNvSpPr txBox="1"/>
          <p:nvPr/>
        </p:nvSpPr>
        <p:spPr>
          <a:xfrm>
            <a:off x="2046039" y="342501"/>
            <a:ext cx="7351901" cy="2308324"/>
          </a:xfrm>
          <a:prstGeom prst="rect">
            <a:avLst/>
          </a:prstGeom>
          <a:solidFill>
            <a:srgbClr val="E26372">
              <a:alpha val="60000"/>
            </a:srgbClr>
          </a:solidFill>
        </p:spPr>
        <p:txBody>
          <a:bodyPr wrap="square">
            <a:spAutoFit/>
          </a:bodyPr>
          <a:lstStyle/>
          <a:p>
            <a:r>
              <a:rPr lang="en-US" sz="1600" dirty="0">
                <a:solidFill>
                  <a:srgbClr val="004750"/>
                </a:solidFill>
                <a:latin typeface="Myriad Pro" panose="020B0503030403020204"/>
              </a:rPr>
              <a:t>From the 1</a:t>
            </a:r>
            <a:r>
              <a:rPr lang="en-US" sz="1600" baseline="30000" dirty="0">
                <a:solidFill>
                  <a:srgbClr val="004750"/>
                </a:solidFill>
                <a:latin typeface="Myriad Pro" panose="020B0503030403020204"/>
              </a:rPr>
              <a:t>st</a:t>
            </a:r>
            <a:r>
              <a:rPr lang="en-US" sz="1600" dirty="0">
                <a:solidFill>
                  <a:srgbClr val="004750"/>
                </a:solidFill>
                <a:latin typeface="Myriad Pro" panose="020B0503030403020204"/>
              </a:rPr>
              <a:t> Environmental Compliance Decision</a:t>
            </a:r>
          </a:p>
          <a:p>
            <a:endParaRPr lang="en-US" sz="1600" dirty="0">
              <a:latin typeface="Myriad Pro" panose="020B0503030403020204"/>
            </a:endParaRPr>
          </a:p>
          <a:p>
            <a:r>
              <a:rPr lang="en-US" sz="1600" dirty="0">
                <a:solidFill>
                  <a:srgbClr val="004750"/>
                </a:solidFill>
                <a:latin typeface="Myriad Pro" panose="020B0503030403020204"/>
              </a:rPr>
              <a:t>For each side of the submarine cable installation corridor, a protection zone 250 meters wide will be established along its entire length.</a:t>
            </a:r>
          </a:p>
          <a:p>
            <a:br>
              <a:rPr lang="en-US" sz="1600" dirty="0">
                <a:solidFill>
                  <a:srgbClr val="004750"/>
                </a:solidFill>
                <a:latin typeface="Myriad Pro" panose="020B0503030403020204"/>
              </a:rPr>
            </a:br>
            <a:r>
              <a:rPr lang="en-US" sz="1600" dirty="0">
                <a:solidFill>
                  <a:srgbClr val="004750"/>
                </a:solidFill>
                <a:latin typeface="Myriad Pro" panose="020B0503030403020204"/>
              </a:rPr>
              <a:t>The appropriate </a:t>
            </a:r>
            <a:r>
              <a:rPr lang="en-US" sz="1600" b="1" dirty="0">
                <a:solidFill>
                  <a:srgbClr val="004750"/>
                </a:solidFill>
                <a:latin typeface="Myriad Pro" panose="020B0503030403020204"/>
              </a:rPr>
              <a:t>cable installation method</a:t>
            </a:r>
            <a:r>
              <a:rPr lang="en-US" sz="1600" dirty="0">
                <a:solidFill>
                  <a:srgbClr val="004750"/>
                </a:solidFill>
                <a:latin typeface="Myriad Pro" panose="020B0503030403020204"/>
              </a:rPr>
              <a:t> will be chosen based on geological and </a:t>
            </a:r>
            <a:r>
              <a:rPr lang="en-US" sz="1600" dirty="0" err="1">
                <a:solidFill>
                  <a:srgbClr val="004750"/>
                </a:solidFill>
                <a:latin typeface="Myriad Pro" panose="020B0503030403020204"/>
              </a:rPr>
              <a:t>metocean</a:t>
            </a:r>
            <a:r>
              <a:rPr lang="en-US" sz="1600" dirty="0">
                <a:solidFill>
                  <a:srgbClr val="004750"/>
                </a:solidFill>
                <a:latin typeface="Myriad Pro" panose="020B0503030403020204"/>
              </a:rPr>
              <a:t> studies to be carried out prior to installation. To select the correct cable protection method, the </a:t>
            </a:r>
            <a:r>
              <a:rPr lang="en-US" sz="1600" b="1" dirty="0">
                <a:solidFill>
                  <a:srgbClr val="004750"/>
                </a:solidFill>
                <a:latin typeface="Myriad Pro" panose="020B0503030403020204"/>
              </a:rPr>
              <a:t>existing risks associated with current fishing practices</a:t>
            </a:r>
            <a:r>
              <a:rPr lang="en-US" sz="1600" dirty="0">
                <a:solidFill>
                  <a:srgbClr val="004750"/>
                </a:solidFill>
                <a:latin typeface="Myriad Pro" panose="020B0503030403020204"/>
              </a:rPr>
              <a:t> along its route and maritime traffic will be assessed.</a:t>
            </a:r>
          </a:p>
        </p:txBody>
      </p:sp>
      <p:sp>
        <p:nvSpPr>
          <p:cNvPr id="6" name="Rectângulo 15">
            <a:extLst>
              <a:ext uri="{FF2B5EF4-FFF2-40B4-BE49-F238E27FC236}">
                <a16:creationId xmlns:a16="http://schemas.microsoft.com/office/drawing/2014/main" id="{F72F0C29-E67D-4B16-952E-260FE958111C}"/>
              </a:ext>
            </a:extLst>
          </p:cNvPr>
          <p:cNvSpPr>
            <a:spLocks noChangeArrowheads="1"/>
          </p:cNvSpPr>
          <p:nvPr/>
        </p:nvSpPr>
        <p:spPr bwMode="auto">
          <a:xfrm>
            <a:off x="2124075" y="3877126"/>
            <a:ext cx="7273865" cy="584775"/>
          </a:xfrm>
          <a:prstGeom prst="rect">
            <a:avLst/>
          </a:prstGeom>
          <a:solidFill>
            <a:srgbClr val="E26372">
              <a:alpha val="60000"/>
            </a:srgbClr>
          </a:solidFill>
        </p:spPr>
        <p:txBody>
          <a:bodyPr wrap="square">
            <a:spAutoFit/>
          </a:bodyPr>
          <a:lstStyle/>
          <a:p>
            <a:r>
              <a:rPr lang="en-US" sz="1600" dirty="0">
                <a:solidFill>
                  <a:srgbClr val="004750"/>
                </a:solidFill>
                <a:latin typeface="Myriad Pro" panose="020B0503030403020204"/>
              </a:rPr>
              <a:t>Permit for Exclusive Use of the National Maritime Space (TUPEM)</a:t>
            </a:r>
          </a:p>
          <a:p>
            <a:r>
              <a:rPr lang="en-US" sz="1600" dirty="0">
                <a:solidFill>
                  <a:srgbClr val="004750"/>
                </a:solidFill>
                <a:latin typeface="Myriad Pro" panose="020B0503030403020204"/>
              </a:rPr>
              <a:t>16.554 km by 1 km maritime strip</a:t>
            </a:r>
          </a:p>
        </p:txBody>
      </p:sp>
    </p:spTree>
    <p:extLst>
      <p:ext uri="{BB962C8B-B14F-4D97-AF65-F5344CB8AC3E}">
        <p14:creationId xmlns:p14="http://schemas.microsoft.com/office/powerpoint/2010/main" val="835438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C0A54-215A-412A-9A55-479F20394BDB}"/>
              </a:ext>
            </a:extLst>
          </p:cNvPr>
          <p:cNvSpPr>
            <a:spLocks noGrp="1"/>
          </p:cNvSpPr>
          <p:nvPr>
            <p:ph type="title" idx="4294967295"/>
          </p:nvPr>
        </p:nvSpPr>
        <p:spPr>
          <a:xfrm>
            <a:off x="619125" y="1695450"/>
            <a:ext cx="4672013" cy="590550"/>
          </a:xfrm>
        </p:spPr>
        <p:txBody>
          <a:bodyPr anchor="t">
            <a:normAutofit/>
          </a:bodyPr>
          <a:lstStyle/>
          <a:p>
            <a:r>
              <a:rPr lang="en-US" sz="3600" dirty="0">
                <a:solidFill>
                  <a:srgbClr val="004750"/>
                </a:solidFill>
              </a:rPr>
              <a:t>Mitigation Measures</a:t>
            </a:r>
          </a:p>
        </p:txBody>
      </p:sp>
      <p:sp>
        <p:nvSpPr>
          <p:cNvPr id="4" name="Content Placeholder 3">
            <a:extLst>
              <a:ext uri="{FF2B5EF4-FFF2-40B4-BE49-F238E27FC236}">
                <a16:creationId xmlns:a16="http://schemas.microsoft.com/office/drawing/2014/main" id="{3F79BC69-603E-F36D-55F4-F403C50865C6}"/>
              </a:ext>
            </a:extLst>
          </p:cNvPr>
          <p:cNvSpPr>
            <a:spLocks noGrp="1"/>
          </p:cNvSpPr>
          <p:nvPr>
            <p:ph sz="quarter" idx="4294967295"/>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9125" y="2376488"/>
            <a:ext cx="5676900" cy="4078287"/>
          </a:xfrm>
        </p:spPr>
        <p:txBody>
          <a:bodyPr>
            <a:normAutofit/>
          </a:bodyPr>
          <a:lstStyle/>
          <a:p>
            <a:pPr marL="0" indent="0">
              <a:spcBef>
                <a:spcPts val="2500"/>
              </a:spcBef>
              <a:buFont typeface="Arial" panose="020B0604020202020204" pitchFamily="34" charset="0"/>
              <a:buNone/>
            </a:pPr>
            <a:r>
              <a:rPr lang="en-US" sz="1500" b="1" dirty="0">
                <a:solidFill>
                  <a:srgbClr val="004750"/>
                </a:solidFill>
                <a:latin typeface="Myriad Pro" panose="020B0503030403020204"/>
              </a:rPr>
              <a:t>Archaeological Preservation</a:t>
            </a:r>
          </a:p>
          <a:p>
            <a:pPr marL="0" lvl="1" indent="0">
              <a:buFont typeface="Arial" panose="020B0604020202020204" pitchFamily="34" charset="0"/>
              <a:buNone/>
            </a:pPr>
            <a:r>
              <a:rPr sz="1500" dirty="0">
                <a:solidFill>
                  <a:srgbClr val="004750"/>
                </a:solidFill>
                <a:latin typeface="Myriad Pro" panose="020B0503030403020204"/>
              </a:rPr>
              <a:t>Monitor and preserve heritage sites using in-situ conservation whenever feasible.</a:t>
            </a:r>
            <a:endParaRPr lang="pt-PT" sz="1500" dirty="0">
              <a:solidFill>
                <a:srgbClr val="004750"/>
              </a:solidFill>
              <a:latin typeface="Myriad Pro" panose="020B0503030403020204"/>
            </a:endParaRPr>
          </a:p>
          <a:p>
            <a:pPr marL="0" indent="0">
              <a:lnSpc>
                <a:spcPct val="110000"/>
              </a:lnSpc>
              <a:spcBef>
                <a:spcPts val="2500"/>
              </a:spcBef>
              <a:buNone/>
            </a:pPr>
            <a:r>
              <a:rPr lang="en-US" sz="1500" b="1" dirty="0">
                <a:solidFill>
                  <a:srgbClr val="004750"/>
                </a:solidFill>
                <a:latin typeface="Myriad Pro" panose="020B0503030403020204"/>
              </a:rPr>
              <a:t>Submarine Cable Burial</a:t>
            </a:r>
          </a:p>
          <a:p>
            <a:pPr marL="0" lvl="1" indent="0">
              <a:lnSpc>
                <a:spcPct val="110000"/>
              </a:lnSpc>
              <a:buNone/>
            </a:pPr>
            <a:r>
              <a:rPr lang="en-US" sz="1500" dirty="0">
                <a:solidFill>
                  <a:srgbClr val="004750"/>
                </a:solidFill>
                <a:latin typeface="Myriad Pro" panose="020B0503030403020204"/>
              </a:rPr>
              <a:t>Bury submarine cable at </a:t>
            </a:r>
            <a:r>
              <a:rPr lang="en-US" sz="1500" b="1" dirty="0">
                <a:solidFill>
                  <a:srgbClr val="004750"/>
                </a:solidFill>
                <a:latin typeface="Myriad Pro" panose="020B0503030403020204"/>
              </a:rPr>
              <a:t>maximum depth to minimize </a:t>
            </a:r>
            <a:r>
              <a:rPr lang="en-US" sz="1500" dirty="0">
                <a:solidFill>
                  <a:srgbClr val="004750"/>
                </a:solidFill>
                <a:latin typeface="Myriad Pro" panose="020B0503030403020204"/>
              </a:rPr>
              <a:t>seabed disturbance and environmental impact.</a:t>
            </a:r>
          </a:p>
          <a:p>
            <a:pPr marL="0" indent="0">
              <a:spcBef>
                <a:spcPts val="2500"/>
              </a:spcBef>
              <a:buFont typeface="Arial" panose="020B0604020202020204" pitchFamily="34" charset="0"/>
              <a:buNone/>
            </a:pPr>
            <a:r>
              <a:rPr lang="en-US" sz="1500" b="1" dirty="0">
                <a:solidFill>
                  <a:srgbClr val="004750"/>
                </a:solidFill>
                <a:latin typeface="Myriad Pro" panose="020B0503030403020204"/>
              </a:rPr>
              <a:t>Spill Prevention</a:t>
            </a:r>
          </a:p>
          <a:p>
            <a:pPr marL="0" lvl="1" indent="0">
              <a:buFont typeface="Arial" panose="020B0604020202020204" pitchFamily="34" charset="0"/>
              <a:buNone/>
            </a:pPr>
            <a:r>
              <a:rPr sz="1500" dirty="0">
                <a:solidFill>
                  <a:srgbClr val="004750"/>
                </a:solidFill>
                <a:latin typeface="Myriad Pro" panose="020B0503030403020204"/>
              </a:rPr>
              <a:t>Equip vessels with spill prevention protocols and containment measures.</a:t>
            </a:r>
            <a:endParaRPr lang="en-US" sz="1500" dirty="0">
              <a:solidFill>
                <a:srgbClr val="004750"/>
              </a:solidFill>
              <a:latin typeface="Myriad Pro" panose="020B0503030403020204"/>
            </a:endParaRPr>
          </a:p>
          <a:p>
            <a:pPr marL="0" indent="0">
              <a:spcBef>
                <a:spcPts val="2500"/>
              </a:spcBef>
              <a:buFont typeface="Arial" panose="020B0604020202020204" pitchFamily="34" charset="0"/>
              <a:buNone/>
            </a:pPr>
            <a:r>
              <a:rPr lang="en-US" sz="1500" b="1" dirty="0">
                <a:solidFill>
                  <a:srgbClr val="004750"/>
                </a:solidFill>
                <a:latin typeface="Myriad Pro" panose="020B0503030403020204"/>
              </a:rPr>
              <a:t>Marine Habitat Conservation</a:t>
            </a:r>
          </a:p>
          <a:p>
            <a:pPr marL="0" lvl="1" indent="0">
              <a:buFont typeface="Arial" panose="020B0604020202020204" pitchFamily="34" charset="0"/>
              <a:buNone/>
            </a:pPr>
            <a:r>
              <a:rPr sz="1500" dirty="0">
                <a:solidFill>
                  <a:srgbClr val="004750"/>
                </a:solidFill>
                <a:latin typeface="Myriad Pro" panose="020B0503030403020204"/>
              </a:rPr>
              <a:t>Minimize sediment resuspension and disruption during installation activities.</a:t>
            </a:r>
            <a:endParaRPr lang="en-US" sz="1500" dirty="0">
              <a:solidFill>
                <a:srgbClr val="004750"/>
              </a:solidFill>
              <a:latin typeface="Myriad Pro" panose="020B0503030403020204"/>
            </a:endParaRPr>
          </a:p>
        </p:txBody>
      </p:sp>
      <p:sp>
        <p:nvSpPr>
          <p:cNvPr id="6" name="Title 1">
            <a:extLst>
              <a:ext uri="{FF2B5EF4-FFF2-40B4-BE49-F238E27FC236}">
                <a16:creationId xmlns:a16="http://schemas.microsoft.com/office/drawing/2014/main" id="{75B29EFF-2A5A-4F0C-A963-F781ADBAA1D3}"/>
              </a:ext>
            </a:extLst>
          </p:cNvPr>
          <p:cNvSpPr txBox="1">
            <a:spLocks/>
          </p:cNvSpPr>
          <p:nvPr/>
        </p:nvSpPr>
        <p:spPr>
          <a:xfrm>
            <a:off x="6515100" y="1695450"/>
            <a:ext cx="6429373" cy="59055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004750"/>
                </a:solidFill>
              </a:rPr>
              <a:t>Monitoring Programs</a:t>
            </a:r>
          </a:p>
        </p:txBody>
      </p:sp>
      <p:sp>
        <p:nvSpPr>
          <p:cNvPr id="7" name="Content Placeholder 3">
            <a:extLst>
              <a:ext uri="{FF2B5EF4-FFF2-40B4-BE49-F238E27FC236}">
                <a16:creationId xmlns:a16="http://schemas.microsoft.com/office/drawing/2014/main" id="{EB2DFD8D-8B4F-4E64-BDC8-D2CBCA2B1312}"/>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15100" y="2376488"/>
            <a:ext cx="5676900" cy="40782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n-US" sz="1300" b="1" dirty="0">
                <a:solidFill>
                  <a:srgbClr val="004750"/>
                </a:solidFill>
                <a:latin typeface="Myriad Pro" panose="020B0503030403020204"/>
              </a:rPr>
              <a:t>Geological Substrate Surveys</a:t>
            </a:r>
          </a:p>
          <a:p>
            <a:pPr marL="0" lvl="1" indent="0">
              <a:buNone/>
            </a:pPr>
            <a:r>
              <a:rPr lang="en-US" sz="1300" dirty="0">
                <a:solidFill>
                  <a:srgbClr val="004750"/>
                </a:solidFill>
                <a:latin typeface="Myriad Pro" panose="020B0503030403020204"/>
              </a:rPr>
              <a:t>Annual multibeam bathymetry surveys track changes in the seafloor geology and geological changes caused by project infrastructure..</a:t>
            </a:r>
          </a:p>
          <a:p>
            <a:pPr marL="0" indent="0">
              <a:spcBef>
                <a:spcPts val="2500"/>
              </a:spcBef>
              <a:buFont typeface="Arial" panose="020B0604020202020204" pitchFamily="34" charset="0"/>
              <a:buNone/>
            </a:pPr>
            <a:r>
              <a:rPr lang="en-US" sz="1300" b="1" dirty="0">
                <a:solidFill>
                  <a:srgbClr val="004750"/>
                </a:solidFill>
                <a:latin typeface="Myriad Pro" panose="020B0503030403020204"/>
              </a:rPr>
              <a:t>Electromagnetic Field Modeling</a:t>
            </a:r>
          </a:p>
          <a:p>
            <a:pPr marL="0" lvl="1" indent="0">
              <a:buFont typeface="Arial" panose="020B0604020202020204" pitchFamily="34" charset="0"/>
              <a:buNone/>
            </a:pPr>
            <a:r>
              <a:rPr lang="en-US" sz="1300" dirty="0">
                <a:solidFill>
                  <a:srgbClr val="004750"/>
                </a:solidFill>
                <a:latin typeface="Myriad Pro" panose="020B0503030403020204"/>
              </a:rPr>
              <a:t>Modeling evaluates potential effects on migratory fish, especially eels.</a:t>
            </a:r>
          </a:p>
          <a:p>
            <a:pPr marL="0" indent="0">
              <a:spcBef>
                <a:spcPts val="2500"/>
              </a:spcBef>
              <a:buFont typeface="Arial" panose="020B0604020202020204" pitchFamily="34" charset="0"/>
              <a:buNone/>
            </a:pPr>
            <a:r>
              <a:rPr lang="en-US" sz="1300" b="1" dirty="0">
                <a:solidFill>
                  <a:srgbClr val="004750"/>
                </a:solidFill>
                <a:latin typeface="Myriad Pro" panose="020B0503030403020204"/>
              </a:rPr>
              <a:t>Marine Fauna Monitoring</a:t>
            </a:r>
          </a:p>
          <a:p>
            <a:pPr marL="0" lvl="1" indent="0">
              <a:buFont typeface="Arial" panose="020B0604020202020204" pitchFamily="34" charset="0"/>
              <a:buNone/>
            </a:pPr>
            <a:r>
              <a:rPr lang="en-US" sz="1300" dirty="0">
                <a:solidFill>
                  <a:srgbClr val="004750"/>
                </a:solidFill>
                <a:latin typeface="Myriad Pro" panose="020B0503030403020204"/>
              </a:rPr>
              <a:t>Visual, acoustic, and radar surveys track cetaceans, birds, and bats in marine ecosystems.</a:t>
            </a:r>
          </a:p>
          <a:p>
            <a:pPr marL="0" indent="0">
              <a:spcBef>
                <a:spcPts val="2500"/>
              </a:spcBef>
              <a:buNone/>
            </a:pPr>
            <a:r>
              <a:rPr lang="en-US" sz="1300" b="1" dirty="0">
                <a:solidFill>
                  <a:srgbClr val="004750"/>
                </a:solidFill>
                <a:latin typeface="Myriad Pro" panose="020B0503030403020204"/>
              </a:rPr>
              <a:t>Biodiversity Monitoring</a:t>
            </a:r>
          </a:p>
          <a:p>
            <a:pPr marL="0" lvl="1" indent="0">
              <a:buNone/>
            </a:pPr>
            <a:r>
              <a:rPr lang="en-US" sz="1300" dirty="0">
                <a:solidFill>
                  <a:srgbClr val="004750"/>
                </a:solidFill>
                <a:latin typeface="Myriad Pro" panose="020B0503030403020204"/>
              </a:rPr>
              <a:t>Monitors colonization of structures, cetaceans, birds, bats, and </a:t>
            </a:r>
            <a:r>
              <a:rPr lang="en-US" sz="1300" b="1" dirty="0">
                <a:solidFill>
                  <a:srgbClr val="004750"/>
                </a:solidFill>
                <a:latin typeface="Myriad Pro" panose="020B0503030403020204"/>
              </a:rPr>
              <a:t>fish interactions with cables</a:t>
            </a:r>
            <a:r>
              <a:rPr lang="en-US" sz="1300" dirty="0">
                <a:solidFill>
                  <a:srgbClr val="004750"/>
                </a:solidFill>
                <a:latin typeface="Myriad Pro" panose="020B0503030403020204"/>
              </a:rPr>
              <a:t>.</a:t>
            </a:r>
          </a:p>
          <a:p>
            <a:pPr marL="0" indent="0">
              <a:spcBef>
                <a:spcPts val="2500"/>
              </a:spcBef>
              <a:buNone/>
            </a:pPr>
            <a:r>
              <a:rPr lang="en-US" sz="1300" b="1" dirty="0">
                <a:solidFill>
                  <a:srgbClr val="004750"/>
                </a:solidFill>
                <a:latin typeface="Myriad Pro" panose="020B0503030403020204"/>
              </a:rPr>
              <a:t>Socioeconomic Engagement</a:t>
            </a:r>
          </a:p>
          <a:p>
            <a:pPr marL="0" lvl="1" indent="0">
              <a:buNone/>
            </a:pPr>
            <a:r>
              <a:rPr lang="en-US" sz="1300" dirty="0">
                <a:solidFill>
                  <a:srgbClr val="004750"/>
                </a:solidFill>
                <a:latin typeface="Myriad Pro" panose="020B0503030403020204"/>
              </a:rPr>
              <a:t>Includes </a:t>
            </a:r>
            <a:r>
              <a:rPr lang="en-US" sz="1300" b="1" dirty="0">
                <a:solidFill>
                  <a:srgbClr val="004750"/>
                </a:solidFill>
                <a:latin typeface="Myriad Pro" panose="020B0503030403020204"/>
              </a:rPr>
              <a:t>community complaint registry </a:t>
            </a:r>
            <a:r>
              <a:rPr lang="en-US" sz="1300" dirty="0">
                <a:solidFill>
                  <a:srgbClr val="004750"/>
                </a:solidFill>
                <a:latin typeface="Myriad Pro" panose="020B0503030403020204"/>
              </a:rPr>
              <a:t>to ensure local concerns are addressed effectively.</a:t>
            </a:r>
          </a:p>
          <a:p>
            <a:pPr marL="0" lvl="1" indent="0">
              <a:buFont typeface="Arial" panose="020B0604020202020204" pitchFamily="34" charset="0"/>
              <a:buNone/>
            </a:pPr>
            <a:endParaRPr lang="en-US" sz="1500" dirty="0">
              <a:solidFill>
                <a:srgbClr val="004750"/>
              </a:solidFill>
              <a:latin typeface="Myriad Pro" panose="020B0503030403020204"/>
            </a:endParaRPr>
          </a:p>
        </p:txBody>
      </p:sp>
      <p:sp>
        <p:nvSpPr>
          <p:cNvPr id="8" name="Rectangle 7">
            <a:extLst>
              <a:ext uri="{FF2B5EF4-FFF2-40B4-BE49-F238E27FC236}">
                <a16:creationId xmlns:a16="http://schemas.microsoft.com/office/drawing/2014/main" id="{A39DC524-2F98-4941-802A-AD9A09C3EBCA}"/>
              </a:ext>
            </a:extLst>
          </p:cNvPr>
          <p:cNvSpPr/>
          <p:nvPr/>
        </p:nvSpPr>
        <p:spPr>
          <a:xfrm>
            <a:off x="471487" y="1050041"/>
            <a:ext cx="11249025" cy="400110"/>
          </a:xfrm>
          <a:prstGeom prst="rect">
            <a:avLst/>
          </a:prstGeom>
        </p:spPr>
        <p:txBody>
          <a:bodyPr wrap="square">
            <a:spAutoFit/>
          </a:bodyPr>
          <a:lstStyle/>
          <a:p>
            <a:r>
              <a:rPr lang="en-US" sz="2000" b="1" dirty="0">
                <a:solidFill>
                  <a:srgbClr val="004750"/>
                </a:solidFill>
                <a:latin typeface="Myriad Pro" panose="020B0503030403020204"/>
              </a:rPr>
              <a:t>Environmental Compliance Decision (Front-End Engineering Design  </a:t>
            </a:r>
            <a:r>
              <a:rPr lang="en-US" sz="2000" b="1" dirty="0" err="1">
                <a:solidFill>
                  <a:srgbClr val="004750"/>
                </a:solidFill>
                <a:latin typeface="Myriad Pro" panose="020B0503030403020204"/>
              </a:rPr>
              <a:t>WFA+export</a:t>
            </a:r>
            <a:r>
              <a:rPr lang="en-US" sz="2000" b="1" dirty="0">
                <a:solidFill>
                  <a:srgbClr val="004750"/>
                </a:solidFill>
                <a:latin typeface="Myriad Pro" panose="020B0503030403020204"/>
              </a:rPr>
              <a:t> cable)</a:t>
            </a:r>
          </a:p>
        </p:txBody>
      </p:sp>
    </p:spTree>
    <p:extLst>
      <p:ext uri="{BB962C8B-B14F-4D97-AF65-F5344CB8AC3E}">
        <p14:creationId xmlns:p14="http://schemas.microsoft.com/office/powerpoint/2010/main" val="179309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iterate>
                                    <p:tmPct val="10000"/>
                                  </p:iterate>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anim calcmode="lin" valueType="num">
                                      <p:cBhvr>
                                        <p:cTn id="13" dur="250" fill="hold"/>
                                        <p:tgtEl>
                                          <p:spTgt spid="7"/>
                                        </p:tgtEl>
                                        <p:attrNameLst>
                                          <p:attrName>ppt_x</p:attrName>
                                        </p:attrNameLst>
                                      </p:cBhvr>
                                      <p:tavLst>
                                        <p:tav tm="0">
                                          <p:val>
                                            <p:strVal val="#ppt_x"/>
                                          </p:val>
                                        </p:tav>
                                        <p:tav tm="100000">
                                          <p:val>
                                            <p:strVal val="#ppt_x"/>
                                          </p:val>
                                        </p:tav>
                                      </p:tavLst>
                                    </p:anim>
                                    <p:anim calcmode="lin" valueType="num">
                                      <p:cBhvr>
                                        <p:cTn id="14"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5AABE9D-1012-DE52-F032-4F02056ED16E}"/>
              </a:ext>
            </a:extLst>
          </p:cNvPr>
          <p:cNvSpPr>
            <a:spLocks noGrp="1"/>
          </p:cNvSpPr>
          <p:nvPr>
            <p:ph sz="quarter" idx="4294967295"/>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71475" y="1498600"/>
            <a:ext cx="7686675" cy="4654550"/>
          </a:xfrm>
        </p:spPr>
        <p:txBody>
          <a:bodyPr>
            <a:noAutofit/>
          </a:bodyPr>
          <a:lstStyle/>
          <a:p>
            <a:pPr marL="0" indent="0">
              <a:spcBef>
                <a:spcPts val="2500"/>
              </a:spcBef>
              <a:spcAft>
                <a:spcPts val="600"/>
              </a:spcAft>
              <a:buFont typeface="Arial" panose="020B0604020202020204" pitchFamily="34" charset="0"/>
              <a:buNone/>
            </a:pPr>
            <a:r>
              <a:rPr lang="en-US" sz="1800" b="1" dirty="0">
                <a:solidFill>
                  <a:srgbClr val="004750"/>
                </a:solidFill>
                <a:latin typeface="Myriad Pro" panose="020B0503030403020204"/>
              </a:rPr>
              <a:t>Seabed Condition Analysis</a:t>
            </a:r>
          </a:p>
          <a:p>
            <a:pPr marL="0" lvl="1" indent="0">
              <a:spcAft>
                <a:spcPts val="600"/>
              </a:spcAft>
              <a:buFont typeface="Arial" panose="020B0604020202020204" pitchFamily="34" charset="0"/>
              <a:buNone/>
            </a:pPr>
            <a:r>
              <a:rPr lang="en-US" sz="1800" dirty="0">
                <a:solidFill>
                  <a:srgbClr val="004750"/>
                </a:solidFill>
                <a:latin typeface="Myriad Pro" panose="020B0503030403020204"/>
              </a:rPr>
              <a:t>Analyze geological and geotechnical data to understand soil type and sediment stability.</a:t>
            </a:r>
          </a:p>
          <a:p>
            <a:pPr marL="0" indent="0">
              <a:spcBef>
                <a:spcPts val="2500"/>
              </a:spcBef>
              <a:spcAft>
                <a:spcPts val="600"/>
              </a:spcAft>
              <a:buFont typeface="Arial" panose="020B0604020202020204" pitchFamily="34" charset="0"/>
              <a:buNone/>
            </a:pPr>
            <a:r>
              <a:rPr lang="en-US" sz="1800" b="1" dirty="0">
                <a:solidFill>
                  <a:srgbClr val="004750"/>
                </a:solidFill>
                <a:latin typeface="Myriad Pro" panose="020B0503030403020204"/>
              </a:rPr>
              <a:t>Environmental Factor Assessment</a:t>
            </a:r>
          </a:p>
          <a:p>
            <a:pPr marL="0" lvl="1" indent="0">
              <a:spcAft>
                <a:spcPts val="600"/>
              </a:spcAft>
              <a:buFont typeface="Arial" panose="020B0604020202020204" pitchFamily="34" charset="0"/>
              <a:buNone/>
            </a:pPr>
            <a:r>
              <a:rPr lang="en-US" sz="1800" dirty="0">
                <a:solidFill>
                  <a:srgbClr val="004750"/>
                </a:solidFill>
                <a:latin typeface="Myriad Pro" panose="020B0503030403020204"/>
              </a:rPr>
              <a:t>Evaluate wave dynamics, currents, and seasonal changes impacting cable burial and stability.</a:t>
            </a:r>
          </a:p>
          <a:p>
            <a:pPr marL="0" indent="0">
              <a:spcBef>
                <a:spcPts val="2500"/>
              </a:spcBef>
              <a:spcAft>
                <a:spcPts val="600"/>
              </a:spcAft>
              <a:buFont typeface="Arial" panose="020B0604020202020204" pitchFamily="34" charset="0"/>
              <a:buNone/>
            </a:pPr>
            <a:r>
              <a:rPr lang="en-US" sz="1800" b="1" dirty="0">
                <a:solidFill>
                  <a:srgbClr val="004750"/>
                </a:solidFill>
                <a:latin typeface="Myriad Pro" panose="020B0503030403020204"/>
              </a:rPr>
              <a:t>External Risk Evaluation</a:t>
            </a:r>
          </a:p>
          <a:p>
            <a:pPr marL="0" lvl="1" indent="0">
              <a:spcAft>
                <a:spcPts val="600"/>
              </a:spcAft>
              <a:buFont typeface="Arial" panose="020B0604020202020204" pitchFamily="34" charset="0"/>
              <a:buNone/>
            </a:pPr>
            <a:r>
              <a:rPr lang="en-US" sz="1800" dirty="0">
                <a:solidFill>
                  <a:srgbClr val="004750"/>
                </a:solidFill>
                <a:latin typeface="Myriad Pro" panose="020B0503030403020204"/>
              </a:rPr>
              <a:t>Identify fishing, anchoring, and natural hazards that threaten cable integrity.</a:t>
            </a:r>
          </a:p>
          <a:p>
            <a:pPr marL="0" indent="0">
              <a:spcBef>
                <a:spcPts val="2500"/>
              </a:spcBef>
              <a:spcAft>
                <a:spcPts val="600"/>
              </a:spcAft>
              <a:buFont typeface="Arial" panose="020B0604020202020204" pitchFamily="34" charset="0"/>
              <a:buNone/>
            </a:pPr>
            <a:r>
              <a:rPr lang="en-US" sz="1800" b="1" dirty="0">
                <a:solidFill>
                  <a:srgbClr val="004750"/>
                </a:solidFill>
                <a:latin typeface="Myriad Pro" panose="020B0503030403020204"/>
              </a:rPr>
              <a:t>Burial Depth and Method Selection</a:t>
            </a:r>
          </a:p>
          <a:p>
            <a:pPr marL="0" lvl="1" indent="0">
              <a:spcAft>
                <a:spcPts val="600"/>
              </a:spcAft>
              <a:buFont typeface="Arial" panose="020B0604020202020204" pitchFamily="34" charset="0"/>
              <a:buNone/>
            </a:pPr>
            <a:r>
              <a:rPr lang="en-US" sz="1800" dirty="0">
                <a:solidFill>
                  <a:srgbClr val="004750"/>
                </a:solidFill>
                <a:latin typeface="Myriad Pro" panose="020B0503030403020204"/>
              </a:rPr>
              <a:t>Choose appropriate burial techniques like jetting and trenching to protect cables effectively.</a:t>
            </a:r>
          </a:p>
        </p:txBody>
      </p:sp>
      <p:sp>
        <p:nvSpPr>
          <p:cNvPr id="6" name="TextBox 5">
            <a:extLst>
              <a:ext uri="{FF2B5EF4-FFF2-40B4-BE49-F238E27FC236}">
                <a16:creationId xmlns:a16="http://schemas.microsoft.com/office/drawing/2014/main" id="{7FC7EBFD-6731-455E-A6F1-1E4000BABE7F}"/>
              </a:ext>
            </a:extLst>
          </p:cNvPr>
          <p:cNvSpPr txBox="1"/>
          <p:nvPr/>
        </p:nvSpPr>
        <p:spPr>
          <a:xfrm>
            <a:off x="2971800" y="382071"/>
            <a:ext cx="6096000" cy="400110"/>
          </a:xfrm>
          <a:prstGeom prst="rect">
            <a:avLst/>
          </a:prstGeom>
          <a:solidFill>
            <a:srgbClr val="E8E8E8">
              <a:alpha val="74902"/>
            </a:srgbClr>
          </a:solidFill>
        </p:spPr>
        <p:txBody>
          <a:bodyPr wrap="square">
            <a:spAutoFit/>
          </a:bodyPr>
          <a:lstStyle>
            <a:defPPr>
              <a:defRPr lang="en-PT"/>
            </a:defPPr>
            <a:lvl1pPr algn="ctr">
              <a:defRPr sz="2000" b="1">
                <a:solidFill>
                  <a:srgbClr val="004750"/>
                </a:solidFill>
                <a:latin typeface="Myriad Pro" panose="020B0503030403020204"/>
              </a:defRPr>
            </a:lvl1pPr>
          </a:lstStyle>
          <a:p>
            <a:r>
              <a:rPr lang="en-US" dirty="0"/>
              <a:t>Cable Burial Risk Assessment (CBRA) </a:t>
            </a:r>
            <a:endParaRPr lang="pt-PT" dirty="0"/>
          </a:p>
        </p:txBody>
      </p:sp>
      <p:pic>
        <p:nvPicPr>
          <p:cNvPr id="8" name="Picture 7">
            <a:extLst>
              <a:ext uri="{FF2B5EF4-FFF2-40B4-BE49-F238E27FC236}">
                <a16:creationId xmlns:a16="http://schemas.microsoft.com/office/drawing/2014/main" id="{C2FFA4DD-3D20-43D3-B860-06139E3B75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05800" y="1011365"/>
            <a:ext cx="3686175" cy="5141785"/>
          </a:xfrm>
          <a:prstGeom prst="rect">
            <a:avLst/>
          </a:prstGeom>
        </p:spPr>
      </p:pic>
    </p:spTree>
    <p:extLst>
      <p:ext uri="{BB962C8B-B14F-4D97-AF65-F5344CB8AC3E}">
        <p14:creationId xmlns:p14="http://schemas.microsoft.com/office/powerpoint/2010/main" val="2813627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B2F3A-9D0D-4DF4-ABAC-05B755E9A6ED}"/>
              </a:ext>
            </a:extLst>
          </p:cNvPr>
          <p:cNvPicPr>
            <a:picLocks noChangeAspect="1"/>
          </p:cNvPicPr>
          <p:nvPr/>
        </p:nvPicPr>
        <p:blipFill>
          <a:blip r:embed="rId2"/>
          <a:stretch>
            <a:fillRect/>
          </a:stretch>
        </p:blipFill>
        <p:spPr>
          <a:xfrm>
            <a:off x="10902" y="868458"/>
            <a:ext cx="12170195" cy="5121084"/>
          </a:xfrm>
          <a:prstGeom prst="rect">
            <a:avLst/>
          </a:prstGeom>
        </p:spPr>
      </p:pic>
      <p:sp>
        <p:nvSpPr>
          <p:cNvPr id="4" name="Text Placeholder 2">
            <a:extLst>
              <a:ext uri="{FF2B5EF4-FFF2-40B4-BE49-F238E27FC236}">
                <a16:creationId xmlns:a16="http://schemas.microsoft.com/office/drawing/2014/main" id="{1185CE31-3C09-47D8-AFE7-79B1A2CEE108}"/>
              </a:ext>
            </a:extLst>
          </p:cNvPr>
          <p:cNvSpPr txBox="1">
            <a:spLocks/>
          </p:cNvSpPr>
          <p:nvPr/>
        </p:nvSpPr>
        <p:spPr>
          <a:xfrm>
            <a:off x="2552699" y="417482"/>
            <a:ext cx="7086600" cy="400110"/>
          </a:xfrm>
          <a:prstGeom prst="rect">
            <a:avLst/>
          </a:prstGeom>
          <a:solidFill>
            <a:srgbClr val="E8E8E8">
              <a:alpha val="74902"/>
            </a:srgbClr>
          </a:solidFill>
        </p:spPr>
        <p:txBody>
          <a:bodyPr wrap="square">
            <a:spAutoFit/>
          </a:bodyPr>
          <a:lstStyle>
            <a:defPPr>
              <a:defRPr lang="en-PT"/>
            </a:defPPr>
            <a:lvl1pPr algn="ctr">
              <a:defRPr sz="2000" b="1">
                <a:solidFill>
                  <a:srgbClr val="004750"/>
                </a:solidFill>
                <a:latin typeface="Myriad Pro" panose="020B0503030403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Cable micro-routing after geophysics surveys and CBRA</a:t>
            </a:r>
            <a:endParaRPr lang="pt-PT" dirty="0"/>
          </a:p>
        </p:txBody>
      </p:sp>
      <p:cxnSp>
        <p:nvCxnSpPr>
          <p:cNvPr id="6" name="Straight Arrow Connector 5">
            <a:extLst>
              <a:ext uri="{FF2B5EF4-FFF2-40B4-BE49-F238E27FC236}">
                <a16:creationId xmlns:a16="http://schemas.microsoft.com/office/drawing/2014/main" id="{623F5E5A-995A-4693-840A-791D30F59129}"/>
              </a:ext>
            </a:extLst>
          </p:cNvPr>
          <p:cNvCxnSpPr/>
          <p:nvPr/>
        </p:nvCxnSpPr>
        <p:spPr>
          <a:xfrm>
            <a:off x="6095999" y="6591300"/>
            <a:ext cx="5581650" cy="0"/>
          </a:xfrm>
          <a:prstGeom prst="straightConnector1">
            <a:avLst/>
          </a:prstGeom>
          <a:ln w="38100">
            <a:solidFill>
              <a:srgbClr val="E26372"/>
            </a:solidFill>
            <a:tailEnd type="triangle"/>
          </a:ln>
        </p:spPr>
        <p:style>
          <a:lnRef idx="2">
            <a:schemeClr val="accent1"/>
          </a:lnRef>
          <a:fillRef idx="0">
            <a:schemeClr val="accent1"/>
          </a:fillRef>
          <a:effectRef idx="1">
            <a:schemeClr val="accent1"/>
          </a:effectRef>
          <a:fontRef idx="minor">
            <a:schemeClr val="tx1"/>
          </a:fontRef>
        </p:style>
      </p:cxnSp>
      <p:sp>
        <p:nvSpPr>
          <p:cNvPr id="7" name="Content Placeholder 3">
            <a:extLst>
              <a:ext uri="{FF2B5EF4-FFF2-40B4-BE49-F238E27FC236}">
                <a16:creationId xmlns:a16="http://schemas.microsoft.com/office/drawing/2014/main" id="{B68A1750-3656-40FF-B9D6-84306F240386}"/>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658100" y="6194426"/>
            <a:ext cx="2600325" cy="3968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n-US" sz="1500" b="1" dirty="0">
                <a:solidFill>
                  <a:srgbClr val="DE6170"/>
                </a:solidFill>
                <a:latin typeface="Myriad Pro" panose="020B0503030403020204"/>
              </a:rPr>
              <a:t>Rock berm PK 0 – 7 km</a:t>
            </a:r>
            <a:endParaRPr lang="en-US" sz="1500" dirty="0">
              <a:solidFill>
                <a:srgbClr val="DE6170"/>
              </a:solidFill>
              <a:latin typeface="Myriad Pro" panose="020B0503030403020204"/>
            </a:endParaRPr>
          </a:p>
        </p:txBody>
      </p:sp>
      <p:cxnSp>
        <p:nvCxnSpPr>
          <p:cNvPr id="8" name="Straight Arrow Connector 7">
            <a:extLst>
              <a:ext uri="{FF2B5EF4-FFF2-40B4-BE49-F238E27FC236}">
                <a16:creationId xmlns:a16="http://schemas.microsoft.com/office/drawing/2014/main" id="{A1ECC4DC-368C-49A0-A90E-D0325A00B590}"/>
              </a:ext>
            </a:extLst>
          </p:cNvPr>
          <p:cNvCxnSpPr>
            <a:cxnSpLocks/>
          </p:cNvCxnSpPr>
          <p:nvPr/>
        </p:nvCxnSpPr>
        <p:spPr>
          <a:xfrm flipH="1">
            <a:off x="361949" y="6591300"/>
            <a:ext cx="5581650" cy="0"/>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CEE48904-99C7-4AAD-9CC7-A160AA5491F6}"/>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790700" y="6221413"/>
            <a:ext cx="2600325" cy="39687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n-US" sz="1500" b="1" dirty="0">
                <a:solidFill>
                  <a:srgbClr val="00B050"/>
                </a:solidFill>
                <a:latin typeface="Myriad Pro" panose="020B0503030403020204"/>
              </a:rPr>
              <a:t>Trench burial PK 7 – 16,4 km</a:t>
            </a:r>
            <a:endParaRPr lang="en-US" sz="1500" dirty="0">
              <a:solidFill>
                <a:srgbClr val="00B050"/>
              </a:solidFill>
              <a:latin typeface="Myriad Pro" panose="020B0503030403020204"/>
            </a:endParaRPr>
          </a:p>
        </p:txBody>
      </p:sp>
    </p:spTree>
    <p:extLst>
      <p:ext uri="{BB962C8B-B14F-4D97-AF65-F5344CB8AC3E}">
        <p14:creationId xmlns:p14="http://schemas.microsoft.com/office/powerpoint/2010/main" val="113781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iterate>
                                    <p:tmPct val="10000"/>
                                  </p:iterate>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anim calcmode="lin" valueType="num">
                                      <p:cBhvr>
                                        <p:cTn id="13" dur="250" fill="hold"/>
                                        <p:tgtEl>
                                          <p:spTgt spid="9"/>
                                        </p:tgtEl>
                                        <p:attrNameLst>
                                          <p:attrName>ppt_x</p:attrName>
                                        </p:attrNameLst>
                                      </p:cBhvr>
                                      <p:tavLst>
                                        <p:tav tm="0">
                                          <p:val>
                                            <p:strVal val="#ppt_x"/>
                                          </p:val>
                                        </p:tav>
                                        <p:tav tm="100000">
                                          <p:val>
                                            <p:strVal val="#ppt_x"/>
                                          </p:val>
                                        </p:tav>
                                      </p:tavLst>
                                    </p:anim>
                                    <p:anim calcmode="lin" valueType="num">
                                      <p:cBhvr>
                                        <p:cTn id="14"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43663F-D2D9-4174-B152-38233B03AE50}"/>
              </a:ext>
            </a:extLst>
          </p:cNvPr>
          <p:cNvSpPr/>
          <p:nvPr/>
        </p:nvSpPr>
        <p:spPr>
          <a:xfrm>
            <a:off x="3378993" y="387664"/>
            <a:ext cx="5434013" cy="400110"/>
          </a:xfrm>
          <a:prstGeom prst="rect">
            <a:avLst/>
          </a:prstGeom>
          <a:solidFill>
            <a:srgbClr val="E8E8E8">
              <a:alpha val="74902"/>
            </a:srgbClr>
          </a:solidFill>
        </p:spPr>
        <p:txBody>
          <a:bodyPr wrap="square">
            <a:spAutoFit/>
          </a:bodyPr>
          <a:lstStyle/>
          <a:p>
            <a:pPr algn="ctr"/>
            <a:r>
              <a:rPr lang="en-US" sz="2000" b="1" dirty="0">
                <a:solidFill>
                  <a:srgbClr val="004750"/>
                </a:solidFill>
                <a:latin typeface="Myriad Pro" panose="020B0503030403020204"/>
              </a:rPr>
              <a:t>Rock Berm protection PK 0 – 7km </a:t>
            </a:r>
          </a:p>
        </p:txBody>
      </p:sp>
      <p:pic>
        <p:nvPicPr>
          <p:cNvPr id="4" name="Picture 3">
            <a:extLst>
              <a:ext uri="{FF2B5EF4-FFF2-40B4-BE49-F238E27FC236}">
                <a16:creationId xmlns:a16="http://schemas.microsoft.com/office/drawing/2014/main" id="{CB07FD35-690A-4732-8434-D32DA342FB46}"/>
              </a:ext>
            </a:extLst>
          </p:cNvPr>
          <p:cNvPicPr>
            <a:picLocks noChangeAspect="1"/>
          </p:cNvPicPr>
          <p:nvPr/>
        </p:nvPicPr>
        <p:blipFill>
          <a:blip r:embed="rId2"/>
          <a:stretch>
            <a:fillRect/>
          </a:stretch>
        </p:blipFill>
        <p:spPr>
          <a:xfrm>
            <a:off x="-9225" y="2935353"/>
            <a:ext cx="7796592" cy="3424611"/>
          </a:xfrm>
          <a:prstGeom prst="rect">
            <a:avLst/>
          </a:prstGeom>
        </p:spPr>
      </p:pic>
      <p:sp>
        <p:nvSpPr>
          <p:cNvPr id="5" name="Rectangle 4">
            <a:extLst>
              <a:ext uri="{FF2B5EF4-FFF2-40B4-BE49-F238E27FC236}">
                <a16:creationId xmlns:a16="http://schemas.microsoft.com/office/drawing/2014/main" id="{C6CBA3E2-310D-4B77-9980-506343E0D8B8}"/>
              </a:ext>
            </a:extLst>
          </p:cNvPr>
          <p:cNvSpPr/>
          <p:nvPr/>
        </p:nvSpPr>
        <p:spPr>
          <a:xfrm>
            <a:off x="94246" y="929259"/>
            <a:ext cx="7589650" cy="1881669"/>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solidFill>
                  <a:srgbClr val="004750"/>
                </a:solidFill>
                <a:latin typeface="Myriad Pro" panose="020B0503030403020204"/>
              </a:rPr>
              <a:t>Touch surface preparation for cable lay</a:t>
            </a:r>
          </a:p>
          <a:p>
            <a:pPr marL="285750" indent="-285750">
              <a:lnSpc>
                <a:spcPct val="150000"/>
              </a:lnSpc>
              <a:buFont typeface="Arial" panose="020B0604020202020204" pitchFamily="34" charset="0"/>
              <a:buChar char="•"/>
            </a:pPr>
            <a:r>
              <a:rPr lang="en-US" sz="2000" dirty="0">
                <a:solidFill>
                  <a:srgbClr val="004750"/>
                </a:solidFill>
                <a:latin typeface="Myriad Pro" panose="020B0503030403020204"/>
              </a:rPr>
              <a:t>Cable points of contact may cause dangerous free spans</a:t>
            </a:r>
          </a:p>
          <a:p>
            <a:pPr marL="285750" indent="-285750">
              <a:lnSpc>
                <a:spcPct val="150000"/>
              </a:lnSpc>
              <a:buFont typeface="Arial" panose="020B0604020202020204" pitchFamily="34" charset="0"/>
              <a:buChar char="•"/>
            </a:pPr>
            <a:r>
              <a:rPr lang="en-US" sz="2000" dirty="0">
                <a:solidFill>
                  <a:srgbClr val="004750"/>
                </a:solidFill>
                <a:latin typeface="Myriad Pro" panose="020B0503030403020204"/>
              </a:rPr>
              <a:t>The free span length is reduced to acceptable sizes using rock bags placed at specific locations</a:t>
            </a:r>
          </a:p>
        </p:txBody>
      </p:sp>
      <p:pic>
        <p:nvPicPr>
          <p:cNvPr id="6" name="Imagem 8">
            <a:extLst>
              <a:ext uri="{FF2B5EF4-FFF2-40B4-BE49-F238E27FC236}">
                <a16:creationId xmlns:a16="http://schemas.microsoft.com/office/drawing/2014/main" id="{A817D678-A2F4-4DF1-89EA-20E6DD7118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19738" y="2935353"/>
            <a:ext cx="4272262" cy="3424611"/>
          </a:xfrm>
          <a:prstGeom prst="rect">
            <a:avLst/>
          </a:prstGeom>
        </p:spPr>
      </p:pic>
      <p:pic>
        <p:nvPicPr>
          <p:cNvPr id="8" name="Imagem 10">
            <a:extLst>
              <a:ext uri="{FF2B5EF4-FFF2-40B4-BE49-F238E27FC236}">
                <a16:creationId xmlns:a16="http://schemas.microsoft.com/office/drawing/2014/main" id="{3D9B68B1-497F-4930-9A4D-7CCB62223A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5380" b="12195"/>
          <a:stretch/>
        </p:blipFill>
        <p:spPr>
          <a:xfrm>
            <a:off x="7919738" y="1050041"/>
            <a:ext cx="4272262" cy="1876425"/>
          </a:xfrm>
          <a:prstGeom prst="rect">
            <a:avLst/>
          </a:prstGeom>
        </p:spPr>
      </p:pic>
    </p:spTree>
    <p:extLst>
      <p:ext uri="{BB962C8B-B14F-4D97-AF65-F5344CB8AC3E}">
        <p14:creationId xmlns:p14="http://schemas.microsoft.com/office/powerpoint/2010/main" val="2542149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8191" y="1203838"/>
            <a:ext cx="5505632" cy="1881669"/>
          </a:xfrm>
          <a:prstGeom prst="rect">
            <a:avLst/>
          </a:prstGeom>
          <a:noFill/>
        </p:spPr>
        <p:txBody>
          <a:bodyPr wrap="square" rtlCol="0">
            <a:spAutoFit/>
          </a:bodyPr>
          <a:lstStyle/>
          <a:p>
            <a:pPr>
              <a:lnSpc>
                <a:spcPct val="150000"/>
              </a:lnSpc>
            </a:pPr>
            <a:r>
              <a:rPr lang="en-US" sz="2000" b="0" i="0" u="none" strike="noStrike" baseline="0" dirty="0">
                <a:solidFill>
                  <a:srgbClr val="004750"/>
                </a:solidFill>
                <a:latin typeface="Myriad Pro" panose="020B0503030403020204"/>
              </a:rPr>
              <a:t>The CBRA</a:t>
            </a:r>
            <a:r>
              <a:rPr lang="en-US" sz="2000" b="0" i="0" u="none" strike="noStrike" baseline="30000" dirty="0">
                <a:solidFill>
                  <a:srgbClr val="004750"/>
                </a:solidFill>
                <a:latin typeface="Myriad Pro" panose="020B0503030403020204"/>
              </a:rPr>
              <a:t>(1)</a:t>
            </a:r>
            <a:r>
              <a:rPr lang="en-US" sz="2000" b="0" i="0" u="none" strike="noStrike" baseline="0" dirty="0">
                <a:solidFill>
                  <a:srgbClr val="004750"/>
                </a:solidFill>
                <a:latin typeface="Myriad Pro" panose="020B0503030403020204"/>
              </a:rPr>
              <a:t> defined the design of rock berms according to the identified external threats:</a:t>
            </a:r>
          </a:p>
          <a:p>
            <a:pPr marL="342900" indent="-342900">
              <a:lnSpc>
                <a:spcPct val="150000"/>
              </a:lnSpc>
              <a:buFont typeface="Arial" panose="020B0604020202020204" pitchFamily="34" charset="0"/>
              <a:buChar char="•"/>
            </a:pPr>
            <a:r>
              <a:rPr lang="en-US" sz="2000" b="0" i="0" u="none" strike="noStrike" baseline="0" dirty="0">
                <a:solidFill>
                  <a:srgbClr val="004750"/>
                </a:solidFill>
                <a:latin typeface="Myriad Pro" panose="020B0503030403020204"/>
              </a:rPr>
              <a:t>Fishing gear</a:t>
            </a:r>
            <a:endParaRPr lang="en-US" sz="2000" dirty="0">
              <a:solidFill>
                <a:srgbClr val="004750"/>
              </a:solidFill>
              <a:latin typeface="Myriad Pro" panose="020B0503030403020204"/>
            </a:endParaRPr>
          </a:p>
          <a:p>
            <a:pPr marL="342900" indent="-342900">
              <a:lnSpc>
                <a:spcPct val="150000"/>
              </a:lnSpc>
              <a:buFont typeface="Arial" panose="020B0604020202020204" pitchFamily="34" charset="0"/>
              <a:buChar char="•"/>
            </a:pPr>
            <a:r>
              <a:rPr lang="en-US" sz="2000" b="0" i="0" u="none" strike="noStrike" baseline="0" dirty="0">
                <a:solidFill>
                  <a:srgbClr val="004750"/>
                </a:solidFill>
                <a:latin typeface="Myriad Pro" panose="020B0503030403020204"/>
              </a:rPr>
              <a:t>1.5t Anchor</a:t>
            </a:r>
          </a:p>
        </p:txBody>
      </p:sp>
      <p:pic>
        <p:nvPicPr>
          <p:cNvPr id="4" name="Image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586518"/>
            <a:ext cx="6238875" cy="3282010"/>
          </a:xfrm>
          <a:prstGeom prst="rect">
            <a:avLst/>
          </a:prstGeom>
        </p:spPr>
      </p:pic>
      <p:pic>
        <p:nvPicPr>
          <p:cNvPr id="6" name="Picture 5"/>
          <p:cNvPicPr/>
          <p:nvPr/>
        </p:nvPicPr>
        <p:blipFill rotWithShape="1">
          <a:blip r:embed="rId3" cstate="screen">
            <a:extLst>
              <a:ext uri="{28A0092B-C50C-407E-A947-70E740481C1C}">
                <a14:useLocalDpi xmlns:a14="http://schemas.microsoft.com/office/drawing/2010/main"/>
              </a:ext>
            </a:extLst>
          </a:blip>
          <a:srcRect/>
          <a:stretch/>
        </p:blipFill>
        <p:spPr bwMode="auto">
          <a:xfrm>
            <a:off x="6238875" y="3567556"/>
            <a:ext cx="4705350" cy="3280588"/>
          </a:xfrm>
          <a:prstGeom prst="rect">
            <a:avLst/>
          </a:prstGeom>
          <a:ln>
            <a:noFill/>
          </a:ln>
          <a:extLst>
            <a:ext uri="{53640926-AAD7-44D8-BBD7-CCE9431645EC}">
              <a14:shadowObscured xmlns:a14="http://schemas.microsoft.com/office/drawing/2010/main"/>
            </a:ext>
          </a:extLst>
        </p:spPr>
      </p:pic>
      <p:sp>
        <p:nvSpPr>
          <p:cNvPr id="9" name="Marcador de Posição do Número do Diapositivo 3"/>
          <p:cNvSpPr>
            <a:spLocks noGrp="1"/>
          </p:cNvSpPr>
          <p:nvPr>
            <p:ph type="sldNum" sz="quarter" idx="12"/>
          </p:nvPr>
        </p:nvSpPr>
        <p:spPr>
          <a:xfrm>
            <a:off x="5673823" y="6868528"/>
            <a:ext cx="839713" cy="365125"/>
          </a:xfrm>
        </p:spPr>
        <p:txBody>
          <a:bodyPr/>
          <a:lstStyle/>
          <a:p>
            <a:fld id="{A0510AB6-F539-4009-BBFA-BED8DACFCC07}" type="slidenum">
              <a:rPr lang="pt-PT" smtClean="0"/>
              <a:pPr/>
              <a:t>9</a:t>
            </a:fld>
            <a:endParaRPr lang="pt-PT" dirty="0"/>
          </a:p>
        </p:txBody>
      </p:sp>
      <p:sp>
        <p:nvSpPr>
          <p:cNvPr id="14" name="TextBox 13">
            <a:extLst>
              <a:ext uri="{FF2B5EF4-FFF2-40B4-BE49-F238E27FC236}">
                <a16:creationId xmlns:a16="http://schemas.microsoft.com/office/drawing/2014/main" id="{B69BF1F3-B462-493C-95C4-7BBFB193F33D}"/>
              </a:ext>
            </a:extLst>
          </p:cNvPr>
          <p:cNvSpPr txBox="1"/>
          <p:nvPr/>
        </p:nvSpPr>
        <p:spPr>
          <a:xfrm>
            <a:off x="6238874" y="1229585"/>
            <a:ext cx="5219700" cy="1420004"/>
          </a:xfrm>
          <a:prstGeom prst="rect">
            <a:avLst/>
          </a:prstGeom>
          <a:noFill/>
        </p:spPr>
        <p:txBody>
          <a:bodyPr wrap="square">
            <a:spAutoFit/>
          </a:bodyPr>
          <a:lstStyle/>
          <a:p>
            <a:pPr>
              <a:lnSpc>
                <a:spcPct val="150000"/>
              </a:lnSpc>
            </a:pPr>
            <a:r>
              <a:rPr lang="en-US" sz="2000" dirty="0">
                <a:solidFill>
                  <a:srgbClr val="004750"/>
                </a:solidFill>
                <a:latin typeface="Myriad Pro" panose="020B0503030403020204"/>
              </a:rPr>
              <a:t>131.000 tons of rock</a:t>
            </a:r>
          </a:p>
          <a:p>
            <a:pPr marL="342900" indent="-342900">
              <a:lnSpc>
                <a:spcPct val="150000"/>
              </a:lnSpc>
              <a:buFont typeface="Arial" panose="020B0604020202020204" pitchFamily="34" charset="0"/>
              <a:buChar char="•"/>
            </a:pPr>
            <a:r>
              <a:rPr lang="en-US" sz="2000" dirty="0">
                <a:solidFill>
                  <a:srgbClr val="004750"/>
                </a:solidFill>
                <a:latin typeface="Myriad Pro" panose="020B0503030403020204"/>
              </a:rPr>
              <a:t>1-8” grading was used as filter layer</a:t>
            </a:r>
          </a:p>
          <a:p>
            <a:pPr marL="342900" indent="-342900">
              <a:lnSpc>
                <a:spcPct val="150000"/>
              </a:lnSpc>
              <a:buFont typeface="Arial" panose="020B0604020202020204" pitchFamily="34" charset="0"/>
              <a:buChar char="•"/>
            </a:pPr>
            <a:r>
              <a:rPr lang="en-US" sz="2000" dirty="0">
                <a:solidFill>
                  <a:srgbClr val="004750"/>
                </a:solidFill>
                <a:latin typeface="Myriad Pro" panose="020B0503030403020204"/>
              </a:rPr>
              <a:t>LMA 5/40 was used as armor layer</a:t>
            </a:r>
          </a:p>
        </p:txBody>
      </p:sp>
      <p:sp>
        <p:nvSpPr>
          <p:cNvPr id="16" name="TextBox 15">
            <a:extLst>
              <a:ext uri="{FF2B5EF4-FFF2-40B4-BE49-F238E27FC236}">
                <a16:creationId xmlns:a16="http://schemas.microsoft.com/office/drawing/2014/main" id="{23245C38-F59A-4B71-95C0-43061919DBF0}"/>
              </a:ext>
            </a:extLst>
          </p:cNvPr>
          <p:cNvSpPr txBox="1"/>
          <p:nvPr/>
        </p:nvSpPr>
        <p:spPr>
          <a:xfrm>
            <a:off x="3119437" y="3309519"/>
            <a:ext cx="6096000" cy="276999"/>
          </a:xfrm>
          <a:prstGeom prst="rect">
            <a:avLst/>
          </a:prstGeom>
          <a:noFill/>
        </p:spPr>
        <p:txBody>
          <a:bodyPr wrap="square">
            <a:spAutoFit/>
          </a:bodyPr>
          <a:lstStyle/>
          <a:p>
            <a:r>
              <a:rPr lang="pt-PT" sz="1200" b="0" i="0" u="none" strike="noStrike" baseline="30000" dirty="0">
                <a:solidFill>
                  <a:srgbClr val="004750"/>
                </a:solidFill>
                <a:latin typeface="Myriad Pro" panose="020B0503030403020204"/>
              </a:rPr>
              <a:t>(1)</a:t>
            </a:r>
            <a:r>
              <a:rPr lang="pt-PT" sz="1200" b="0" i="0" u="none" strike="noStrike" baseline="0" dirty="0">
                <a:solidFill>
                  <a:srgbClr val="004750"/>
                </a:solidFill>
                <a:latin typeface="Myriad Pro" panose="020B0503030403020204"/>
              </a:rPr>
              <a:t>Cable </a:t>
            </a:r>
            <a:r>
              <a:rPr lang="pt-PT" sz="1200" b="0" i="0" u="none" strike="noStrike" baseline="0" dirty="0" err="1">
                <a:solidFill>
                  <a:srgbClr val="004750"/>
                </a:solidFill>
                <a:latin typeface="Myriad Pro" panose="020B0503030403020204"/>
              </a:rPr>
              <a:t>Burial</a:t>
            </a:r>
            <a:r>
              <a:rPr lang="pt-PT" sz="1200" b="0" i="0" u="none" strike="noStrike" baseline="0" dirty="0">
                <a:solidFill>
                  <a:srgbClr val="004750"/>
                </a:solidFill>
                <a:latin typeface="Myriad Pro" panose="020B0503030403020204"/>
              </a:rPr>
              <a:t> </a:t>
            </a:r>
            <a:r>
              <a:rPr lang="pt-PT" sz="1200" b="0" i="0" u="none" strike="noStrike" baseline="0" dirty="0" err="1">
                <a:solidFill>
                  <a:srgbClr val="004750"/>
                </a:solidFill>
                <a:latin typeface="Myriad Pro" panose="020B0503030403020204"/>
              </a:rPr>
              <a:t>Risk</a:t>
            </a:r>
            <a:r>
              <a:rPr lang="pt-PT" sz="1200" b="0" i="0" u="none" strike="noStrike" baseline="0" dirty="0">
                <a:solidFill>
                  <a:srgbClr val="004750"/>
                </a:solidFill>
                <a:latin typeface="Myriad Pro" panose="020B0503030403020204"/>
              </a:rPr>
              <a:t> </a:t>
            </a:r>
            <a:r>
              <a:rPr lang="pt-PT" sz="1200" b="0" i="0" u="none" strike="noStrike" baseline="0" dirty="0" err="1">
                <a:solidFill>
                  <a:srgbClr val="004750"/>
                </a:solidFill>
                <a:latin typeface="Myriad Pro" panose="020B0503030403020204"/>
              </a:rPr>
              <a:t>Assessment</a:t>
            </a:r>
            <a:r>
              <a:rPr lang="pt-PT" sz="1200" b="0" i="0" u="none" strike="noStrike" baseline="0" dirty="0">
                <a:solidFill>
                  <a:srgbClr val="004750"/>
                </a:solidFill>
                <a:latin typeface="Myriad Pro" panose="020B0503030403020204"/>
              </a:rPr>
              <a:t> </a:t>
            </a:r>
            <a:endParaRPr lang="pt-PT" sz="1200" dirty="0">
              <a:solidFill>
                <a:srgbClr val="004750"/>
              </a:solidFill>
              <a:latin typeface="Myriad Pro" panose="020B0503030403020204"/>
            </a:endParaRPr>
          </a:p>
        </p:txBody>
      </p:sp>
      <p:sp>
        <p:nvSpPr>
          <p:cNvPr id="17" name="Rectangle 16">
            <a:extLst>
              <a:ext uri="{FF2B5EF4-FFF2-40B4-BE49-F238E27FC236}">
                <a16:creationId xmlns:a16="http://schemas.microsoft.com/office/drawing/2014/main" id="{3CC26C0C-B376-4505-8B85-295A5B2CF38B}"/>
              </a:ext>
            </a:extLst>
          </p:cNvPr>
          <p:cNvSpPr/>
          <p:nvPr/>
        </p:nvSpPr>
        <p:spPr>
          <a:xfrm>
            <a:off x="3378993" y="387664"/>
            <a:ext cx="5434013" cy="400110"/>
          </a:xfrm>
          <a:prstGeom prst="rect">
            <a:avLst/>
          </a:prstGeom>
          <a:solidFill>
            <a:srgbClr val="E8E8E8">
              <a:alpha val="74902"/>
            </a:srgbClr>
          </a:solidFill>
        </p:spPr>
        <p:txBody>
          <a:bodyPr wrap="square">
            <a:spAutoFit/>
          </a:bodyPr>
          <a:lstStyle/>
          <a:p>
            <a:pPr algn="ctr"/>
            <a:r>
              <a:rPr lang="en-US" sz="2000" b="1" dirty="0">
                <a:solidFill>
                  <a:srgbClr val="004750"/>
                </a:solidFill>
                <a:latin typeface="Myriad Pro" panose="020B0503030403020204"/>
              </a:rPr>
              <a:t>Rock Berm protection PK 0 – 7km </a:t>
            </a:r>
          </a:p>
        </p:txBody>
      </p:sp>
    </p:spTree>
    <p:extLst>
      <p:ext uri="{BB962C8B-B14F-4D97-AF65-F5344CB8AC3E}">
        <p14:creationId xmlns:p14="http://schemas.microsoft.com/office/powerpoint/2010/main" val="19149221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4F6486E0DD3F4EB0D2EB37A5CBB198" ma:contentTypeVersion="20" ma:contentTypeDescription="Create a new document." ma:contentTypeScope="" ma:versionID="b8877521d379e57fe044f6a7e97a564f">
  <xsd:schema xmlns:xsd="http://www.w3.org/2001/XMLSchema" xmlns:xs="http://www.w3.org/2001/XMLSchema" xmlns:p="http://schemas.microsoft.com/office/2006/metadata/properties" xmlns:ns2="cfd62315-546a-4a27-9058-5347db9e0727" xmlns:ns3="27bbe8b5-4867-4600-8d0b-5b2e79a755e8" targetNamespace="http://schemas.microsoft.com/office/2006/metadata/properties" ma:root="true" ma:fieldsID="40e9f9dfcb8839bf7cd330d1babdb02c" ns2:_="" ns3:_="">
    <xsd:import namespace="cfd62315-546a-4a27-9058-5347db9e0727"/>
    <xsd:import namespace="27bbe8b5-4867-4600-8d0b-5b2e79a755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d62315-546a-4a27-9058-5347db9e07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03eb57a-ddb2-47ae-bdac-8432b26068ea"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bbe8b5-4867-4600-8d0b-5b2e79a755e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68271564-9e15-4745-8009-3276ab8f786b}" ma:internalName="TaxCatchAll" ma:showField="CatchAllData" ma:web="27bbe8b5-4867-4600-8d0b-5b2e79a755e8">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fd62315-546a-4a27-9058-5347db9e0727">
      <Terms xmlns="http://schemas.microsoft.com/office/infopath/2007/PartnerControls"/>
    </lcf76f155ced4ddcb4097134ff3c332f>
    <TaxCatchAll xmlns="27bbe8b5-4867-4600-8d0b-5b2e79a755e8" xsi:nil="true"/>
  </documentManagement>
</p:properties>
</file>

<file path=customXml/itemProps1.xml><?xml version="1.0" encoding="utf-8"?>
<ds:datastoreItem xmlns:ds="http://schemas.openxmlformats.org/officeDocument/2006/customXml" ds:itemID="{2C1417F4-856B-4A54-B172-02144A26D2B1}"/>
</file>

<file path=customXml/itemProps2.xml><?xml version="1.0" encoding="utf-8"?>
<ds:datastoreItem xmlns:ds="http://schemas.openxmlformats.org/officeDocument/2006/customXml" ds:itemID="{3B085DFC-B20B-4831-B2AC-9FABC1246363}"/>
</file>

<file path=customXml/itemProps3.xml><?xml version="1.0" encoding="utf-8"?>
<ds:datastoreItem xmlns:ds="http://schemas.openxmlformats.org/officeDocument/2006/customXml" ds:itemID="{D18307B0-3468-45BE-9E75-29987B8D775F}"/>
</file>

<file path=docMetadata/LabelInfo.xml><?xml version="1.0" encoding="utf-8"?>
<clbl:labelList xmlns:clbl="http://schemas.microsoft.com/office/2020/mipLabelMetadata">
  <clbl:label id="{9d258917-277f-42cd-a3cd-14c4e9ee58bc}" enabled="1" method="Standard" siteId="{38ae3bcd-9579-4fd4-adda-b42e1495d55a}" contentBits="0" removed="0"/>
</clbl:labelList>
</file>

<file path=docProps/app.xml><?xml version="1.0" encoding="utf-8"?>
<Properties xmlns="http://schemas.openxmlformats.org/officeDocument/2006/extended-properties" xmlns:vt="http://schemas.openxmlformats.org/officeDocument/2006/docPropsVTypes">
  <TotalTime>622</TotalTime>
  <Words>925</Words>
  <Application>Microsoft Macintosh PowerPoint</Application>
  <PresentationFormat>Widescreen</PresentationFormat>
  <Paragraphs>101</Paragraphs>
  <Slides>13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Aptos Display</vt:lpstr>
      <vt:lpstr>Arial</vt:lpstr>
      <vt:lpstr>Calibri</vt:lpstr>
      <vt:lpstr>Myriad Pro</vt:lpstr>
      <vt:lpstr>Office Theme</vt:lpstr>
      <vt:lpstr>PowerPoint Presentation</vt:lpstr>
      <vt:lpstr>PowerPoint Presentation</vt:lpstr>
      <vt:lpstr>PowerPoint Presentation</vt:lpstr>
      <vt:lpstr>PowerPoint Presentation</vt:lpstr>
      <vt:lpstr>Mitigation Measures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Constanca Carvalho</dc:creator>
  <cp:lastModifiedBy>Matilde Doni</cp:lastModifiedBy>
  <cp:revision>176</cp:revision>
  <dcterms:created xsi:type="dcterms:W3CDTF">2024-04-03T10:52:44Z</dcterms:created>
  <dcterms:modified xsi:type="dcterms:W3CDTF">2025-11-11T12:11:19Z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0x010100134F6486E0DD3F4EB0D2EB37A5CBB198</vt:lpwstr>
  </property>
</Properties>
</file>