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  <p:sldId id="259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0E2A18-1A09-F046-8212-B4D3AC52E152}" v="10" dt="2025-03-27T09:31:26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4640"/>
  </p:normalViewPr>
  <p:slideViewPr>
    <p:cSldViewPr snapToGrid="0">
      <p:cViewPr varScale="1">
        <p:scale>
          <a:sx n="102" d="100"/>
          <a:sy n="102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lie Le Bihan" userId="edf7cf02-4029-458d-a682-440ca4bab085" providerId="ADAL" clId="{820E2A18-1A09-F046-8212-B4D3AC52E152}"/>
    <pc:docChg chg="modSld">
      <pc:chgData name="Madlie Le Bihan" userId="edf7cf02-4029-458d-a682-440ca4bab085" providerId="ADAL" clId="{820E2A18-1A09-F046-8212-B4D3AC52E152}" dt="2025-03-27T09:31:26.733" v="10" actId="20577"/>
      <pc:docMkLst>
        <pc:docMk/>
      </pc:docMkLst>
      <pc:sldChg chg="modSp mod">
        <pc:chgData name="Madlie Le Bihan" userId="edf7cf02-4029-458d-a682-440ca4bab085" providerId="ADAL" clId="{820E2A18-1A09-F046-8212-B4D3AC52E152}" dt="2025-03-27T09:31:26.733" v="10" actId="20577"/>
        <pc:sldMkLst>
          <pc:docMk/>
          <pc:sldMk cId="2460826816" sldId="260"/>
        </pc:sldMkLst>
        <pc:spChg chg="mod">
          <ac:chgData name="Madlie Le Bihan" userId="edf7cf02-4029-458d-a682-440ca4bab085" providerId="ADAL" clId="{820E2A18-1A09-F046-8212-B4D3AC52E152}" dt="2025-03-27T09:31:26.733" v="10" actId="20577"/>
          <ac:spMkLst>
            <pc:docMk/>
            <pc:sldMk cId="2460826816" sldId="260"/>
            <ac:spMk id="2" creationId="{97E9E5B0-9E0B-32BF-5C4B-77150248E376}"/>
          </ac:spMkLst>
        </pc:spChg>
        <pc:spChg chg="mod">
          <ac:chgData name="Madlie Le Bihan" userId="edf7cf02-4029-458d-a682-440ca4bab085" providerId="ADAL" clId="{820E2A18-1A09-F046-8212-B4D3AC52E152}" dt="2025-03-27T09:31:18.939" v="2" actId="790"/>
          <ac:spMkLst>
            <pc:docMk/>
            <pc:sldMk cId="2460826816" sldId="260"/>
            <ac:spMk id="3" creationId="{D1B7C5F4-A750-3B3C-7522-0AFE8E796D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67C5E-0009-0138-3AFA-266B99E9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D2611-AB8B-83BF-45E3-DAEF8FB39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330583-CB15-9A9A-E238-E8FBADB7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B81049-F7DF-274C-1E56-40FA9460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E09897-6867-BDB7-FA6D-08C5C631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74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7FC08-8328-2E20-C852-E13F9947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66DDEB-777A-CD2E-77FC-BB0F5F1E6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361555-591D-0043-780D-AE083054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6A06F8-DDCC-09DC-A3A6-22B5E9A3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4F96A7-60FD-C3BF-416A-5DFBA0D5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41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08D11E-9B73-6895-F1FA-E04A266EC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03BDBF-02C4-544F-D663-83E4DFF09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2AFC7F-58BF-4D3E-D05B-F35C52C7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6D0D6B-8018-6336-453B-F86094B2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15E97-7C75-B6A1-C7F2-B5C21A42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3D5ED-F554-D3D9-18D0-91866FFE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A9097-EB29-F53E-7D70-E62C8EBA4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96C78C-E5D0-1241-60BC-11C8A7D0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868D26-07D3-5B69-D9D8-D7E424ED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DD9AF7-F34B-903F-3BFA-13AA9186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33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84F0A-6B2C-800C-41FE-106D45BF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8C4DE8-4B02-356D-E16F-DC0054C78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5C7F6C-9C3D-A9E4-0A08-FED6A306D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7DCDD2-F333-F187-CFFF-BA0E735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1C7D2-616D-5FEB-58CC-28DE78E2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80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91AD1-5901-1851-6B48-33135A39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9621A0-378B-0983-4FD0-926B52A5E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86D441-F645-80B2-34C5-3DD831BA9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B38CCE-976E-F8BA-98FD-B1A83B11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2C9049-FA82-7A03-0773-5ABC69FD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20F3DB-3FB9-1626-0736-4CA88EBC6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74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47CD2-9B72-9D2F-8EFA-FD9E65F01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8BFE80-ABE1-994F-EF90-29D28577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DF4B56-5701-2383-2E10-03F2FC45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4ACAF6-56DC-985B-9B55-36D80142A7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E5A2B3-731B-2D46-4881-7BBD89BA15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4C9D83-0101-DB58-231E-28AB587D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8AF22B-013F-E6B9-2BBB-A6B12633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BCF456-5A45-23F9-1C23-4CFE20F9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43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A6431-D00B-BC47-8EEE-916BECC2B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55C9BA-AB0F-A65F-5E01-23F99236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AC1201-BD6B-699A-7063-79B43307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1241D7-E5B1-4032-2B49-4D107CA87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9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BE5E07-CB44-FED3-93D4-46672FE8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BFFDAD-4B1D-7362-B116-FF1DDECE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1D3BE4-99C0-7ADE-8ABB-41282585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99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F7A77-4CDF-8713-0F92-E4F912330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B0FB7-AFB1-5917-9EF1-1474E5091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4CB94E-14F6-F553-DF49-B68605BBB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2D4581-4155-D9F9-ACBD-34CF60D7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F3AFD4-8854-4DC7-46A1-85726A4E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8CBF45-D71D-548B-FB2C-F9D9EE5D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802CE-54F0-F68B-3B4A-AC6065DF1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C449843-3E9B-2B4A-4362-A48530BC8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8E2D4E-600F-10B4-5415-B132C7CC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CD8395-F579-1139-E099-A1EB9860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AC0C98-AA58-B156-7392-B98F37300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E2292B-4210-D457-865B-D5D15FC4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47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8B3953-A376-FDFB-E88B-BA222D80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AA0B50-2557-438D-17FD-59EA8129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8D8758-AE22-204B-2B0A-5DDC87D55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890BC2-37C4-40A2-90C8-33FE523AB94B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ACDB6B-3F24-C751-66A6-13CDCAB6F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7D5435-F708-6BF0-92EB-1BC77D50F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E114FD-CD10-4EED-A8A6-2AA682FDC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rte, atlas&#10;&#10;Le contenu généré par l’IA peut être incorrect.">
            <a:extLst>
              <a:ext uri="{FF2B5EF4-FFF2-40B4-BE49-F238E27FC236}">
                <a16:creationId xmlns:a16="http://schemas.microsoft.com/office/drawing/2014/main" id="{8EDDCF65-B396-186B-1023-88C28FC18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7" r="4121"/>
          <a:stretch/>
        </p:blipFill>
        <p:spPr>
          <a:xfrm>
            <a:off x="-1" y="0"/>
            <a:ext cx="8286137" cy="6858000"/>
          </a:xfrm>
          <a:prstGeom prst="rect">
            <a:avLst/>
          </a:prstGeom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1FEE659-4917-E9DF-EBBB-5DD8B3499110}"/>
              </a:ext>
            </a:extLst>
          </p:cNvPr>
          <p:cNvGraphicFramePr>
            <a:graphicFrameLocks noGrp="1"/>
          </p:cNvGraphicFramePr>
          <p:nvPr/>
        </p:nvGraphicFramePr>
        <p:xfrm>
          <a:off x="8638133" y="737614"/>
          <a:ext cx="2643760" cy="15181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21408">
                  <a:extLst>
                    <a:ext uri="{9D8B030D-6E8A-4147-A177-3AD203B41FA5}">
                      <a16:colId xmlns:a16="http://schemas.microsoft.com/office/drawing/2014/main" val="668601360"/>
                    </a:ext>
                  </a:extLst>
                </a:gridCol>
                <a:gridCol w="1722352">
                  <a:extLst>
                    <a:ext uri="{9D8B030D-6E8A-4147-A177-3AD203B41FA5}">
                      <a16:colId xmlns:a16="http://schemas.microsoft.com/office/drawing/2014/main" val="1912533775"/>
                    </a:ext>
                  </a:extLst>
                </a:gridCol>
              </a:tblGrid>
              <a:tr h="40567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Inter Black" panose="02000503000000020004" pitchFamily="2" charset="0"/>
                          <a:ea typeface="Inter Black" panose="02000503000000020004" pitchFamily="2" charset="0"/>
                        </a:rPr>
                        <a:t>1,5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latin typeface="Inter" panose="02000503000000020004" pitchFamily="2" charset="0"/>
                          <a:ea typeface="Inter" panose="02000503000000020004" pitchFamily="2" charset="0"/>
                        </a:rPr>
                        <a:t>In operation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6395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Inter Black" panose="02000503000000020004" pitchFamily="2" charset="0"/>
                          <a:ea typeface="Inter Black" panose="02000503000000020004" pitchFamily="2" charset="0"/>
                        </a:rPr>
                        <a:t>1,5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Inter" panose="02000503000000020004" pitchFamily="2" charset="0"/>
                          <a:ea typeface="Inter" panose="02000503000000020004" pitchFamily="2" charset="0"/>
                        </a:rPr>
                        <a:t>In construction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513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Inter Black" panose="02000503000000020004" pitchFamily="2" charset="0"/>
                          <a:ea typeface="Inter Black" panose="02000503000000020004" pitchFamily="2" charset="0"/>
                        </a:rPr>
                        <a:t>2,4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Inter" panose="02000503000000020004" pitchFamily="2" charset="0"/>
                          <a:ea typeface="Inter" panose="02000503000000020004" pitchFamily="2" charset="0"/>
                        </a:rPr>
                        <a:t>In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45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Inter Black" panose="02000503000000020004" pitchFamily="2" charset="0"/>
                          <a:ea typeface="Inter Black" panose="02000503000000020004" pitchFamily="2" charset="0"/>
                        </a:rPr>
                        <a:t>5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Inter" panose="02000503000000020004" pitchFamily="2" charset="0"/>
                          <a:ea typeface="Inter" panose="02000503000000020004" pitchFamily="2" charset="0"/>
                        </a:rPr>
                        <a:t>To be awarded by 2026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17088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744C9815-C5B8-3F96-AEDC-D4505F176634}"/>
              </a:ext>
            </a:extLst>
          </p:cNvPr>
          <p:cNvSpPr txBox="1"/>
          <p:nvPr/>
        </p:nvSpPr>
        <p:spPr>
          <a:xfrm>
            <a:off x="8638133" y="306843"/>
            <a:ext cx="2030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Inter" panose="02000503000000020004" pitchFamily="2" charset="0"/>
                <a:ea typeface="Inter" panose="02000503000000020004" pitchFamily="2" charset="0"/>
              </a:rPr>
              <a:t>From AO1 to AO9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0920C7-FED8-79B8-6CA1-0336577B6C7A}"/>
              </a:ext>
            </a:extLst>
          </p:cNvPr>
          <p:cNvSpPr txBox="1"/>
          <p:nvPr/>
        </p:nvSpPr>
        <p:spPr>
          <a:xfrm flipH="1">
            <a:off x="8638133" y="2352079"/>
            <a:ext cx="278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Inter Black" panose="02000503000000020004" pitchFamily="2" charset="0"/>
                <a:ea typeface="Inter Black" panose="02000503000000020004" pitchFamily="2" charset="0"/>
              </a:rPr>
              <a:t>10,4 GW installed </a:t>
            </a:r>
          </a:p>
          <a:p>
            <a:r>
              <a:rPr lang="fr-FR" sz="1600" dirty="0">
                <a:latin typeface="Inter" panose="02000503000000020004" pitchFamily="2" charset="0"/>
                <a:ea typeface="Inter" panose="02000503000000020004" pitchFamily="2" charset="0"/>
              </a:rPr>
              <a:t>by 2032/2033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3131357-C880-4646-08CD-87579793B896}"/>
              </a:ext>
            </a:extLst>
          </p:cNvPr>
          <p:cNvSpPr txBox="1"/>
          <p:nvPr/>
        </p:nvSpPr>
        <p:spPr>
          <a:xfrm>
            <a:off x="8469228" y="3288393"/>
            <a:ext cx="3570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Inter Black" panose="02000503000000020004" pitchFamily="2" charset="0"/>
                <a:ea typeface="Inter Black" panose="02000503000000020004" pitchFamily="2" charset="0"/>
              </a:rPr>
              <a:t>+ between 8,4 and 9,2 GW </a:t>
            </a:r>
            <a:r>
              <a:rPr lang="fr-FR" sz="1600" dirty="0">
                <a:solidFill>
                  <a:srgbClr val="FF0000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 the AO 10 </a:t>
            </a:r>
            <a:r>
              <a:rPr lang="fr-FR" sz="1600" dirty="0" err="1">
                <a:solidFill>
                  <a:srgbClr val="FF0000"/>
                </a:solidFill>
                <a:latin typeface="Inter" panose="02000503000000020004" pitchFamily="2" charset="0"/>
                <a:ea typeface="Inter" panose="02000503000000020004" pitchFamily="2" charset="0"/>
              </a:rPr>
              <a:t>launched</a:t>
            </a:r>
            <a:r>
              <a:rPr lang="fr-FR" sz="1600" dirty="0">
                <a:solidFill>
                  <a:srgbClr val="FF0000"/>
                </a:solidFill>
                <a:latin typeface="Inter" panose="02000503000000020004" pitchFamily="2" charset="0"/>
                <a:ea typeface="Inter" panose="02000503000000020004" pitchFamily="2" charset="0"/>
              </a:rPr>
              <a:t> this </a:t>
            </a:r>
            <a:r>
              <a:rPr lang="fr-FR" sz="1600" dirty="0" err="1">
                <a:solidFill>
                  <a:srgbClr val="FF0000"/>
                </a:solidFill>
                <a:latin typeface="Inter" panose="02000503000000020004" pitchFamily="2" charset="0"/>
                <a:ea typeface="Inter" panose="02000503000000020004" pitchFamily="2" charset="0"/>
              </a:rPr>
              <a:t>year</a:t>
            </a:r>
            <a:r>
              <a:rPr lang="fr-FR" sz="1600" dirty="0">
                <a:solidFill>
                  <a:srgbClr val="FF0000"/>
                </a:solidFill>
                <a:latin typeface="Inter" panose="02000503000000020004" pitchFamily="2" charset="0"/>
                <a:ea typeface="Inter" panose="02000503000000020004" pitchFamily="2" charset="0"/>
              </a:rPr>
              <a:t> and awarded by 2027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7E12895-84CD-0841-49EC-67D4EB1E4883}"/>
              </a:ext>
            </a:extLst>
          </p:cNvPr>
          <p:cNvSpPr txBox="1"/>
          <p:nvPr/>
        </p:nvSpPr>
        <p:spPr>
          <a:xfrm>
            <a:off x="11275454" y="354999"/>
            <a:ext cx="1017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70C0"/>
                </a:solidFill>
                <a:latin typeface="Inter Black" panose="02000503000000020004" pitchFamily="2" charset="0"/>
                <a:ea typeface="Inter Black" panose="02000503000000020004" pitchFamily="2" charset="0"/>
              </a:rPr>
              <a:t>Floating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A4F2438-446E-33B4-24E4-D75EC9AA1197}"/>
              </a:ext>
            </a:extLst>
          </p:cNvPr>
          <p:cNvSpPr txBox="1"/>
          <p:nvPr/>
        </p:nvSpPr>
        <p:spPr>
          <a:xfrm>
            <a:off x="11269015" y="1550028"/>
            <a:ext cx="10174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0,75 GW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40C42C8-05B3-3608-4056-200617093C3E}"/>
              </a:ext>
            </a:extLst>
          </p:cNvPr>
          <p:cNvCxnSpPr>
            <a:cxnSpLocks/>
          </p:cNvCxnSpPr>
          <p:nvPr/>
        </p:nvCxnSpPr>
        <p:spPr>
          <a:xfrm>
            <a:off x="11281893" y="206062"/>
            <a:ext cx="0" cy="27923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igne Plus 16">
            <a:extLst>
              <a:ext uri="{FF2B5EF4-FFF2-40B4-BE49-F238E27FC236}">
                <a16:creationId xmlns:a16="http://schemas.microsoft.com/office/drawing/2014/main" id="{B1F9DBE3-B5DE-5FA1-0DCA-C1A601ECC79C}"/>
              </a:ext>
            </a:extLst>
          </p:cNvPr>
          <p:cNvSpPr/>
          <p:nvPr/>
        </p:nvSpPr>
        <p:spPr>
          <a:xfrm>
            <a:off x="8392112" y="1243374"/>
            <a:ext cx="179999" cy="173865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Signe Plus 17">
            <a:extLst>
              <a:ext uri="{FF2B5EF4-FFF2-40B4-BE49-F238E27FC236}">
                <a16:creationId xmlns:a16="http://schemas.microsoft.com/office/drawing/2014/main" id="{0001E0BB-1256-4D2C-52C5-66FE4DC6030F}"/>
              </a:ext>
            </a:extLst>
          </p:cNvPr>
          <p:cNvSpPr/>
          <p:nvPr/>
        </p:nvSpPr>
        <p:spPr>
          <a:xfrm>
            <a:off x="8392111" y="1610236"/>
            <a:ext cx="179999" cy="173865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Signe Plus 18">
            <a:extLst>
              <a:ext uri="{FF2B5EF4-FFF2-40B4-BE49-F238E27FC236}">
                <a16:creationId xmlns:a16="http://schemas.microsoft.com/office/drawing/2014/main" id="{140C325D-A4B5-BEE9-D51E-67E87C20EB90}"/>
              </a:ext>
            </a:extLst>
          </p:cNvPr>
          <p:cNvSpPr/>
          <p:nvPr/>
        </p:nvSpPr>
        <p:spPr>
          <a:xfrm>
            <a:off x="8392110" y="1977098"/>
            <a:ext cx="179999" cy="173865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st égal à 19">
            <a:extLst>
              <a:ext uri="{FF2B5EF4-FFF2-40B4-BE49-F238E27FC236}">
                <a16:creationId xmlns:a16="http://schemas.microsoft.com/office/drawing/2014/main" id="{146469E4-CEB8-046C-53DF-E10CDA3CDEB7}"/>
              </a:ext>
            </a:extLst>
          </p:cNvPr>
          <p:cNvSpPr/>
          <p:nvPr/>
        </p:nvSpPr>
        <p:spPr>
          <a:xfrm>
            <a:off x="8392109" y="2479549"/>
            <a:ext cx="179999" cy="173865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D5D92B8-A347-10B8-3B54-E859EE76C432}"/>
              </a:ext>
            </a:extLst>
          </p:cNvPr>
          <p:cNvSpPr txBox="1"/>
          <p:nvPr/>
        </p:nvSpPr>
        <p:spPr>
          <a:xfrm>
            <a:off x="11200325" y="1902918"/>
            <a:ext cx="10174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1,5 GW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CC05C0-2F41-5C1B-7DAA-EFBB84678312}"/>
              </a:ext>
            </a:extLst>
          </p:cNvPr>
          <p:cNvSpPr txBox="1"/>
          <p:nvPr/>
        </p:nvSpPr>
        <p:spPr>
          <a:xfrm>
            <a:off x="11223067" y="2448086"/>
            <a:ext cx="101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2,25 GW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7E66BE4-7379-8BC1-B956-6F16E6E01E4A}"/>
              </a:ext>
            </a:extLst>
          </p:cNvPr>
          <p:cNvSpPr txBox="1"/>
          <p:nvPr/>
        </p:nvSpPr>
        <p:spPr>
          <a:xfrm>
            <a:off x="8404124" y="4204587"/>
            <a:ext cx="3701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including</a:t>
            </a:r>
            <a:r>
              <a:rPr lang="fr-FR" b="1" dirty="0">
                <a:solidFill>
                  <a:srgbClr val="0070C0"/>
                </a:solidFill>
                <a:latin typeface="Inter Black" panose="02000503000000020004" pitchFamily="2" charset="0"/>
                <a:ea typeface="Inter Black" panose="02000503000000020004" pitchFamily="2" charset="0"/>
              </a:rPr>
              <a:t> between 4,4 and 5,2 GW </a:t>
            </a:r>
            <a:r>
              <a:rPr lang="fr-FR" b="1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of floating offshore wind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63FAE40E-BE6E-A1EC-0DFF-9815E51D815C}"/>
              </a:ext>
            </a:extLst>
          </p:cNvPr>
          <p:cNvSpPr/>
          <p:nvPr/>
        </p:nvSpPr>
        <p:spPr>
          <a:xfrm>
            <a:off x="8432419" y="5550152"/>
            <a:ext cx="281965" cy="31855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DF8DF88-C623-0E42-F112-92AC9FDA0955}"/>
              </a:ext>
            </a:extLst>
          </p:cNvPr>
          <p:cNvSpPr txBox="1"/>
          <p:nvPr/>
        </p:nvSpPr>
        <p:spPr>
          <a:xfrm>
            <a:off x="8731879" y="5247764"/>
            <a:ext cx="3437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Inter" panose="02000503000000020004" pitchFamily="2" charset="0"/>
                <a:ea typeface="Inter" panose="02000503000000020004" pitchFamily="2" charset="0"/>
              </a:rPr>
              <a:t>Objective of </a:t>
            </a:r>
          </a:p>
          <a:p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18 GW in operation by 2035 </a:t>
            </a:r>
            <a:r>
              <a:rPr lang="fr-FR" dirty="0">
                <a:latin typeface="Inter" panose="02000503000000020004" pitchFamily="2" charset="0"/>
                <a:ea typeface="Inter" panose="02000503000000020004" pitchFamily="2" charset="0"/>
              </a:rPr>
              <a:t>and</a:t>
            </a:r>
            <a:r>
              <a:rPr lang="fr-FR" dirty="0"/>
              <a:t> </a:t>
            </a:r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45 GW by 2050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C663403-28B9-3740-2A64-1459D323A681}"/>
              </a:ext>
            </a:extLst>
          </p:cNvPr>
          <p:cNvSpPr txBox="1"/>
          <p:nvPr/>
        </p:nvSpPr>
        <p:spPr>
          <a:xfrm>
            <a:off x="8729408" y="6185424"/>
            <a:ext cx="3197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(objectives of the offshore wind pact signed in 2022 between the industry and the Government)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A4C31C-9DE1-058A-C7E8-4F3B185424A1}"/>
              </a:ext>
            </a:extLst>
          </p:cNvPr>
          <p:cNvSpPr/>
          <p:nvPr/>
        </p:nvSpPr>
        <p:spPr>
          <a:xfrm>
            <a:off x="8286136" y="3143060"/>
            <a:ext cx="3819123" cy="183462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1A3C22B-C0EB-AFC9-FDA9-AB297B790494}"/>
              </a:ext>
            </a:extLst>
          </p:cNvPr>
          <p:cNvCxnSpPr>
            <a:cxnSpLocks/>
            <a:stCxn id="2" idx="1"/>
          </p:cNvCxnSpPr>
          <p:nvPr/>
        </p:nvCxnSpPr>
        <p:spPr>
          <a:xfrm flipH="1" flipV="1">
            <a:off x="7490047" y="4060372"/>
            <a:ext cx="796089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084EF2A0-CEA0-C83C-4195-084118B4CAD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791" b="-1"/>
          <a:stretch/>
        </p:blipFill>
        <p:spPr>
          <a:xfrm>
            <a:off x="4806249" y="3143060"/>
            <a:ext cx="2764724" cy="158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5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8" grpId="0"/>
      <p:bldP spid="29" grpId="0" animBg="1"/>
      <p:bldP spid="30" grpId="0"/>
      <p:bldP spid="31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rte, atlas&#10;&#10;Le contenu généré par l’IA peut être incorrect.">
            <a:extLst>
              <a:ext uri="{FF2B5EF4-FFF2-40B4-BE49-F238E27FC236}">
                <a16:creationId xmlns:a16="http://schemas.microsoft.com/office/drawing/2014/main" id="{91413484-FBF4-6FF5-6139-CF83910EC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4" b="15426"/>
          <a:stretch/>
        </p:blipFill>
        <p:spPr>
          <a:xfrm>
            <a:off x="946990" y="0"/>
            <a:ext cx="10298019" cy="6858000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DFBD2E-26C7-C61E-7C1E-BD822D3B32EF}"/>
              </a:ext>
            </a:extLst>
          </p:cNvPr>
          <p:cNvCxnSpPr>
            <a:cxnSpLocks/>
          </p:cNvCxnSpPr>
          <p:nvPr/>
        </p:nvCxnSpPr>
        <p:spPr>
          <a:xfrm>
            <a:off x="1371600" y="3222171"/>
            <a:ext cx="3679371" cy="4064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871C9D2-1400-34EB-3727-BF33ED838408}"/>
              </a:ext>
            </a:extLst>
          </p:cNvPr>
          <p:cNvCxnSpPr>
            <a:cxnSpLocks/>
          </p:cNvCxnSpPr>
          <p:nvPr/>
        </p:nvCxnSpPr>
        <p:spPr>
          <a:xfrm>
            <a:off x="3467100" y="1039586"/>
            <a:ext cx="1387929" cy="9307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E2B1F48-561A-D723-5177-DDF2A0596B02}"/>
              </a:ext>
            </a:extLst>
          </p:cNvPr>
          <p:cNvSpPr/>
          <p:nvPr/>
        </p:nvSpPr>
        <p:spPr>
          <a:xfrm>
            <a:off x="0" y="0"/>
            <a:ext cx="2191657" cy="7329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Inter Black" panose="02000503000000020004" pitchFamily="2" charset="0"/>
                <a:ea typeface="Inter Black" panose="02000503000000020004" pitchFamily="2" charset="0"/>
              </a:rPr>
              <a:t>By 2050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C0D748-FF24-7BA8-C2EE-14F0C6FE8B38}"/>
              </a:ext>
            </a:extLst>
          </p:cNvPr>
          <p:cNvSpPr txBox="1"/>
          <p:nvPr/>
        </p:nvSpPr>
        <p:spPr>
          <a:xfrm>
            <a:off x="8904515" y="366485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2060"/>
                </a:solidFill>
                <a:latin typeface="Inter Black" panose="02000503000000020004" pitchFamily="2" charset="0"/>
                <a:ea typeface="Inter Black" panose="02000503000000020004" pitchFamily="2" charset="0"/>
              </a:rPr>
              <a:t>45 GW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8796EC7-D1E0-FC62-C112-8A60F96DCAEB}"/>
              </a:ext>
            </a:extLst>
          </p:cNvPr>
          <p:cNvSpPr txBox="1"/>
          <p:nvPr/>
        </p:nvSpPr>
        <p:spPr>
          <a:xfrm>
            <a:off x="7678057" y="6167788"/>
            <a:ext cx="114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4,7 GW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82A40A8-867E-A8A2-ACF6-4C49BB9D4457}"/>
              </a:ext>
            </a:extLst>
          </p:cNvPr>
          <p:cNvSpPr txBox="1"/>
          <p:nvPr/>
        </p:nvSpPr>
        <p:spPr>
          <a:xfrm>
            <a:off x="3831769" y="4202278"/>
            <a:ext cx="114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6,6 GW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B69BCE6-6094-B166-A6DE-6E1A4BA000AF}"/>
              </a:ext>
            </a:extLst>
          </p:cNvPr>
          <p:cNvSpPr txBox="1"/>
          <p:nvPr/>
        </p:nvSpPr>
        <p:spPr>
          <a:xfrm>
            <a:off x="4017803" y="658872"/>
            <a:ext cx="138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15 GW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8837CC7-CF8C-20FE-B5C9-696965C55E77}"/>
              </a:ext>
            </a:extLst>
          </p:cNvPr>
          <p:cNvSpPr txBox="1"/>
          <p:nvPr/>
        </p:nvSpPr>
        <p:spPr>
          <a:xfrm>
            <a:off x="2296884" y="2609725"/>
            <a:ext cx="1387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Inter Black" panose="02000503000000020004" pitchFamily="2" charset="0"/>
                <a:ea typeface="Inter Black" panose="02000503000000020004" pitchFamily="2" charset="0"/>
              </a:rPr>
              <a:t>18,7 GW</a:t>
            </a:r>
          </a:p>
        </p:txBody>
      </p:sp>
    </p:spTree>
    <p:extLst>
      <p:ext uri="{BB962C8B-B14F-4D97-AF65-F5344CB8AC3E}">
        <p14:creationId xmlns:p14="http://schemas.microsoft.com/office/powerpoint/2010/main" val="316398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FC65F-7432-9F92-43B4-067564465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29" y="365126"/>
            <a:ext cx="11019971" cy="723445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Inter Black" panose="02000503000000020004" pitchFamily="2" charset="0"/>
                <a:ea typeface="Inter Black" panose="02000503000000020004" pitchFamily="2" charset="0"/>
              </a:rPr>
              <a:t>Non-price criteria in French offshore wind tenders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CEC308D-7EF9-67FC-1065-1AD3183F1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250" y="1487715"/>
            <a:ext cx="5693269" cy="426719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B05B22-F71E-ED56-0D43-EE88E09D7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678" y="1647371"/>
            <a:ext cx="4647445" cy="260456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7642D38-18C0-D3DF-3BB5-322C9BF2B6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678" y="4251933"/>
            <a:ext cx="4647445" cy="132395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27912C7-12E7-5A73-A938-F524ED3EBC4A}"/>
              </a:ext>
            </a:extLst>
          </p:cNvPr>
          <p:cNvSpPr/>
          <p:nvPr/>
        </p:nvSpPr>
        <p:spPr>
          <a:xfrm>
            <a:off x="776514" y="3621314"/>
            <a:ext cx="5625005" cy="2133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66C08D-160A-09D9-9815-1D27107C6139}"/>
              </a:ext>
            </a:extLst>
          </p:cNvPr>
          <p:cNvSpPr/>
          <p:nvPr/>
        </p:nvSpPr>
        <p:spPr>
          <a:xfrm>
            <a:off x="6567036" y="5072742"/>
            <a:ext cx="4876800" cy="12627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Inter Black" panose="02000503000000020004" pitchFamily="2" charset="0"/>
                <a:ea typeface="Inter Black" panose="02000503000000020004" pitchFamily="2" charset="0"/>
              </a:rPr>
              <a:t>11 points out of 100</a:t>
            </a:r>
          </a:p>
          <a:p>
            <a:pPr algn="ctr"/>
            <a:r>
              <a:rPr lang="fr-FR" sz="2400" dirty="0">
                <a:latin typeface="Inter Black" panose="02000503000000020004" pitchFamily="2" charset="0"/>
                <a:ea typeface="Inter Black" panose="02000503000000020004" pitchFamily="2" charset="0"/>
              </a:rPr>
              <a:t>but only commitments</a:t>
            </a:r>
          </a:p>
        </p:txBody>
      </p:sp>
    </p:spTree>
    <p:extLst>
      <p:ext uri="{BB962C8B-B14F-4D97-AF65-F5344CB8AC3E}">
        <p14:creationId xmlns:p14="http://schemas.microsoft.com/office/powerpoint/2010/main" val="346433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3D30DD-D6D6-9CF3-3E09-5A9E00CAD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9E5B0-9E0B-32BF-5C4B-77150248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29" y="365126"/>
            <a:ext cx="11019971" cy="723445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Inter Black" panose="02000503000000020004" pitchFamily="2" charset="0"/>
                <a:ea typeface="Inter Black" panose="02000503000000020004" pitchFamily="2" charset="0"/>
              </a:rPr>
              <a:t>Multi-use and coexistence in offshore wind farms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B7C5F4-A750-3B3C-7522-0AFE8E796D85}"/>
              </a:ext>
            </a:extLst>
          </p:cNvPr>
          <p:cNvSpPr txBox="1"/>
          <p:nvPr/>
        </p:nvSpPr>
        <p:spPr>
          <a:xfrm>
            <a:off x="506186" y="1429659"/>
            <a:ext cx="111796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/>
              <a:t>Importance of dialogue while elaborating maritime spatial planning </a:t>
            </a:r>
            <a:r>
              <a:rPr lang="en-GB" noProof="0" dirty="0">
                <a:sym typeface="Wingdings" panose="05000000000000000000" pitchFamily="2" charset="2"/>
              </a:rPr>
              <a:t> integration of all stakeholders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>
                <a:sym typeface="Wingdings" panose="05000000000000000000" pitchFamily="2" charset="2"/>
              </a:rPr>
              <a:t>Before and after being awarded, permanent dialogue between the developers and the other stakeholders 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>
                <a:sym typeface="Wingdings" panose="05000000000000000000" pitchFamily="2" charset="2"/>
              </a:rPr>
              <a:t>For the layout of the wind farm ;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>
                <a:sym typeface="Wingdings" panose="05000000000000000000" pitchFamily="2" charset="2"/>
              </a:rPr>
              <a:t>For the establishment of the rules of coexistence in construction and operation phases ;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>
                <a:sym typeface="Wingdings" panose="05000000000000000000" pitchFamily="2" charset="2"/>
              </a:rPr>
              <a:t>To capitalize on good practices for next tenders and next wind farms</a:t>
            </a:r>
          </a:p>
          <a:p>
            <a:pPr lvl="1">
              <a:spcAft>
                <a:spcPts val="1200"/>
              </a:spcAft>
            </a:pPr>
            <a:endParaRPr lang="en-GB" noProof="0" dirty="0">
              <a:sym typeface="Wingdings" panose="05000000000000000000" pitchFamily="2" charset="2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noProof="0" dirty="0">
                <a:sym typeface="Wingdings" panose="05000000000000000000" pitchFamily="2" charset="2"/>
              </a:rPr>
              <a:t>General framework to maximize coactivity the specification of the tender and then case-by-case approach by each developer with local stakeholders</a:t>
            </a:r>
          </a:p>
        </p:txBody>
      </p:sp>
    </p:spTree>
    <p:extLst>
      <p:ext uri="{BB962C8B-B14F-4D97-AF65-F5344CB8AC3E}">
        <p14:creationId xmlns:p14="http://schemas.microsoft.com/office/powerpoint/2010/main" val="246082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d62315-546a-4a27-9058-5347db9e0727">
      <Terms xmlns="http://schemas.microsoft.com/office/infopath/2007/PartnerControls"/>
    </lcf76f155ced4ddcb4097134ff3c332f>
    <TaxCatchAll xmlns="27bbe8b5-4867-4600-8d0b-5b2e79a755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4F6486E0DD3F4EB0D2EB37A5CBB198" ma:contentTypeVersion="19" ma:contentTypeDescription="Create a new document." ma:contentTypeScope="" ma:versionID="231a1d76e180cdc15e9e46ea9bee48a1">
  <xsd:schema xmlns:xsd="http://www.w3.org/2001/XMLSchema" xmlns:xs="http://www.w3.org/2001/XMLSchema" xmlns:p="http://schemas.microsoft.com/office/2006/metadata/properties" xmlns:ns2="cfd62315-546a-4a27-9058-5347db9e0727" xmlns:ns3="27bbe8b5-4867-4600-8d0b-5b2e79a755e8" targetNamespace="http://schemas.microsoft.com/office/2006/metadata/properties" ma:root="true" ma:fieldsID="68a2f22c2d8d2be0d95f38e6961205c8" ns2:_="" ns3:_="">
    <xsd:import namespace="cfd62315-546a-4a27-9058-5347db9e0727"/>
    <xsd:import namespace="27bbe8b5-4867-4600-8d0b-5b2e79a755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62315-546a-4a27-9058-5347db9e07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03eb57a-ddb2-47ae-bdac-8432b26068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bbe8b5-4867-4600-8d0b-5b2e79a755e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68271564-9e15-4745-8009-3276ab8f786b}" ma:internalName="TaxCatchAll" ma:showField="CatchAllData" ma:web="27bbe8b5-4867-4600-8d0b-5b2e79a755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0240F1-269A-4510-A1C4-8141A7DFF353}">
  <ds:schemaRefs>
    <ds:schemaRef ds:uri="http://purl.org/dc/terms/"/>
    <ds:schemaRef ds:uri="http://schemas.openxmlformats.org/package/2006/metadata/core-properties"/>
    <ds:schemaRef ds:uri="http://purl.org/dc/elements/1.1/"/>
    <ds:schemaRef ds:uri="cfd62315-546a-4a27-9058-5347db9e0727"/>
    <ds:schemaRef ds:uri="http://schemas.microsoft.com/office/2006/metadata/properties"/>
    <ds:schemaRef ds:uri="27bbe8b5-4867-4600-8d0b-5b2e79a755e8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43F6CF-617B-4792-A965-60747B7B70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D41C50-6BFD-4AF8-B1BD-55793505B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d62315-546a-4a27-9058-5347db9e0727"/>
    <ds:schemaRef ds:uri="27bbe8b5-4867-4600-8d0b-5b2e79a755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210</Words>
  <Application>Microsoft Macintosh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Inter</vt:lpstr>
      <vt:lpstr>Inter Black</vt:lpstr>
      <vt:lpstr>Wingdings</vt:lpstr>
      <vt:lpstr>Thème Office</vt:lpstr>
      <vt:lpstr>PowerPoint Presentation</vt:lpstr>
      <vt:lpstr>PowerPoint Presentation</vt:lpstr>
      <vt:lpstr>Non-price criteria in French offshore wind tenders</vt:lpstr>
      <vt:lpstr>Multi-use and coexistence in offshore wind farms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Mattéo BERNARD</dc:creator>
  <cp:lastModifiedBy>Madlie Le Bihan</cp:lastModifiedBy>
  <cp:revision>5</cp:revision>
  <dcterms:created xsi:type="dcterms:W3CDTF">2025-03-25T12:53:44Z</dcterms:created>
  <dcterms:modified xsi:type="dcterms:W3CDTF">2025-03-27T09:31:29Z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0x010100134F6486E0DD3F4EB0D2EB37A5CBB198</vt:lpwstr>
  </property>
  <property fmtid="{D5CDD505-2E9C-101B-9397-08002B2CF9AE}" pid="3" name="MediaServiceImageTags">
    <vt:lpwstr/>
  </property>
</Properties>
</file>