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22" r:id="rId2"/>
  </p:sldMasterIdLst>
  <p:notesMasterIdLst>
    <p:notesMasterId r:id="rId10"/>
  </p:notesMasterIdLst>
  <p:sldIdLst>
    <p:sldId id="344" r:id="rId3"/>
    <p:sldId id="341" r:id="rId4"/>
    <p:sldId id="346" r:id="rId5"/>
    <p:sldId id="342" r:id="rId6"/>
    <p:sldId id="347" r:id="rId7"/>
    <p:sldId id="345" r:id="rId8"/>
    <p:sldId id="333" r:id="rId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SSMANN Tobias" initials="BT" lastIdx="1" clrIdx="0">
    <p:extLst>
      <p:ext uri="{19B8F6BF-5375-455C-9EA6-DF929625EA0E}">
        <p15:presenceInfo xmlns:p15="http://schemas.microsoft.com/office/powerpoint/2012/main" userId="S-1-5-21-4276358278-3772456312-481434233-974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89432" autoAdjust="0"/>
  </p:normalViewPr>
  <p:slideViewPr>
    <p:cSldViewPr showGuides="1">
      <p:cViewPr>
        <p:scale>
          <a:sx n="100" d="100"/>
          <a:sy n="100" d="100"/>
        </p:scale>
        <p:origin x="774" y="9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26/03/2025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DGAMPA</a:t>
            </a:r>
          </a:p>
        </p:txBody>
      </p:sp>
    </p:spTree>
    <p:extLst>
      <p:ext uri="{BB962C8B-B14F-4D97-AF65-F5344CB8AC3E}">
        <p14:creationId xmlns:p14="http://schemas.microsoft.com/office/powerpoint/2010/main" val="48187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62339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616694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95852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42151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34572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18/03/2025</a:t>
            </a:r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687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Direction Générale de l’Energie et du Climat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F7676F0-1C7B-41DA-86E4-068C019732E1}" type="datetime1">
              <a:rPr lang="fr-FR" smtClean="0"/>
              <a:t>26/03/2025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5536" y="67796"/>
            <a:ext cx="6444000" cy="4079001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55936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DGAMPA / DGALN / DGEC / RTE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17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fld id="{3CD07E40-985F-45F9-9AD5-895B2AB2E73E}" type="datetime1">
              <a:rPr lang="fr-FR" cap="all" smtClean="0"/>
              <a:t>26/03/2025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DGAMPA / DGALN / DGEC / RTE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499742"/>
            <a:ext cx="8424000" cy="192350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" y="90000"/>
            <a:ext cx="1828406" cy="10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6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fld id="{0A0D801C-CC3E-41FA-8487-A6B52B2A941F}" type="datetime1">
              <a:rPr lang="fr-FR" cap="all" smtClean="0"/>
              <a:t>26/03/2025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DGAMPA / DGALN / DGEC / RTE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27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843558"/>
            <a:ext cx="9144000" cy="4300842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fld id="{51CADC4B-E932-4AF0-B11D-97BCC075AF71}" type="datetime1">
              <a:rPr lang="fr-FR" cap="all" smtClean="0"/>
              <a:t>26/03/2025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DGAMPA / DGALN / DGEC / RTE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07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fld id="{C7317887-E2C6-4D70-8CBA-8120C79F05BB}" type="datetime1">
              <a:rPr lang="fr-FR" cap="all" smtClean="0"/>
              <a:t>26/03/2025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DGAMPA / DGALN / DGEC / RTE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68876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11C8D504-FDB5-42C7-8F99-4AF665DB813B}" type="datetime1">
              <a:rPr lang="fr-FR" cap="all" smtClean="0"/>
              <a:t>26/03/2025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DGAMPA / DGALN / DGEC / RTE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2795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fld id="{53B21821-7E4C-411F-A8B9-FC6CB35349CE}" type="datetime1">
              <a:rPr lang="fr-FR" cap="all" smtClean="0"/>
              <a:t>26/03/2025</a:t>
            </a:fld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DGAMPA / DGALN / DGEC / RTE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1583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3" name="Connecteur droit 2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4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AAE21-3914-4706-B7D3-5860D433F551}" type="datetime1">
              <a:rPr lang="fr-FR" smtClean="0"/>
              <a:t>26/03/2025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DGAMPA / DGALN / DGEC / RTE</a:t>
            </a:r>
          </a:p>
          <a:p>
            <a:endParaRPr lang="fr-FR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58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18/03/2025</a:t>
            </a:r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Direction Générale de l’Energie et du Climat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18/03/2025</a:t>
            </a:r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Direction Générale de l’Energie et du Climat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18/03/2025</a:t>
            </a:r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Direction Générale de l’Energie et du Climat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18/03/2025</a:t>
            </a:r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Direction Générale de l’Energie et du Climat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cap="all"/>
              <a:t>18/03/2025</a:t>
            </a:r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Direction Générale de l’Energie et du Climat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BAD0C2-2241-BC4D-BBCD-085555F6E2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7" y="354338"/>
            <a:ext cx="1707553" cy="8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fr-FR" cap="all"/>
              <a:t>18/03/2025</a:t>
            </a:r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Direction Générale de l’Energie et du Climat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18/03/2025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/>
              <a:t>Direction Générale de l’Energie et du Climat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60ADCE0-FC4E-FC4C-8BFA-A3B34B1A4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999" y="555526"/>
            <a:ext cx="3330081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fld id="{3CD07E40-985F-45F9-9AD5-895B2AB2E73E}" type="datetime1">
              <a:rPr lang="fr-FR" cap="all" smtClean="0"/>
              <a:t>26/03/2025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DGAMPA / DGALN / DGEC / RTE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499742"/>
            <a:ext cx="8424000" cy="192350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" y="90000"/>
            <a:ext cx="1828406" cy="10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2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/>
              <a:t>Direction Générale de l’Energie et du Climat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  <a:latin typeface="Marianne" panose="02000000000000000000" pitchFamily="2" charset="0"/>
              </a:defRPr>
            </a:lvl1pPr>
          </a:lstStyle>
          <a:p>
            <a:r>
              <a:rPr lang="fr-FR" cap="all"/>
              <a:t>18/03/2025</a:t>
            </a:r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02B11B99-94C4-F043-999D-DA0667B800A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2439" y="175587"/>
            <a:ext cx="619161" cy="3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33" r:id="rId9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fld id="{94F45803-B535-423B-89BF-50D6BB1A120D}" type="datetime1">
              <a:rPr lang="fr-FR" cap="all" smtClean="0"/>
              <a:t>26/03/2025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DGAMPA / DGALN / DGEC / RTE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712" y="154294"/>
            <a:ext cx="1236656" cy="7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hf hd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80000" y="1705626"/>
            <a:ext cx="8849700" cy="2263818"/>
          </a:xfrm>
        </p:spPr>
        <p:txBody>
          <a:bodyPr/>
          <a:lstStyle/>
          <a:p>
            <a:pPr algn="ctr"/>
            <a:r>
              <a:rPr lang="fr-FR" sz="2800" cap="none" dirty="0"/>
              <a:t>French Marine spatial planning </a:t>
            </a:r>
            <a:r>
              <a:rPr lang="fr-FR" sz="2800" cap="none" dirty="0" err="1"/>
              <a:t>process</a:t>
            </a:r>
            <a:endParaRPr lang="fr-FR" sz="2800" cap="none" dirty="0"/>
          </a:p>
          <a:p>
            <a:pPr algn="ctr"/>
            <a:r>
              <a:rPr lang="en-US" sz="2400" b="0" cap="none" dirty="0" smtClean="0"/>
              <a:t>Public </a:t>
            </a:r>
            <a:r>
              <a:rPr lang="en-US" sz="2400" b="0" cap="none" dirty="0"/>
              <a:t>and stakeholder </a:t>
            </a:r>
            <a:r>
              <a:rPr lang="en-US" sz="2400" b="0" cap="none" dirty="0" smtClean="0"/>
              <a:t>consultation</a:t>
            </a:r>
          </a:p>
          <a:p>
            <a:pPr algn="ctr"/>
            <a:endParaRPr lang="en-US" sz="2400" b="0" cap="none" dirty="0" smtClean="0"/>
          </a:p>
          <a:p>
            <a:pPr algn="ctr"/>
            <a:endParaRPr lang="en-US" sz="2400" b="0" cap="none" dirty="0"/>
          </a:p>
          <a:p>
            <a:pPr algn="ctr"/>
            <a:endParaRPr lang="en-US" sz="2400" b="0" cap="none" dirty="0"/>
          </a:p>
          <a:p>
            <a:pPr algn="ctr"/>
            <a:r>
              <a:rPr lang="en-US" sz="1800" b="0" cap="none" dirty="0" smtClean="0"/>
              <a:t>27/03/25</a:t>
            </a:r>
            <a:endParaRPr lang="fr-FR" sz="1800" b="0" cap="non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u pied de page 2">
            <a:extLst>
              <a:ext uri="{FF2B5EF4-FFF2-40B4-BE49-F238E27FC236}">
                <a16:creationId xmlns:a16="http://schemas.microsoft.com/office/drawing/2014/main" id="{C80B8D2D-2F68-419C-8E6B-AA3DF6A5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pPr algn="l" defTabSz="685800"/>
            <a:r>
              <a:rPr lang="fr-FR" dirty="0" smtClean="0">
                <a:solidFill>
                  <a:srgbClr val="000000"/>
                </a:solidFill>
                <a:latin typeface="Marianne"/>
              </a:rPr>
              <a:t>DGAMPA</a:t>
            </a:r>
            <a:endParaRPr lang="fr-FR" dirty="0">
              <a:solidFill>
                <a:srgbClr val="000000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125409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12080" y="4208485"/>
            <a:ext cx="749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fr-FR" sz="1200" dirty="0">
              <a:solidFill>
                <a:srgbClr val="000091">
                  <a:lumMod val="60000"/>
                  <a:lumOff val="40000"/>
                </a:srgbClr>
              </a:solidFill>
              <a:latin typeface="Marianne"/>
            </a:endParaRPr>
          </a:p>
          <a:p>
            <a:pPr defTabSz="685800"/>
            <a:endParaRPr lang="fr-FR" sz="1200" dirty="0">
              <a:solidFill>
                <a:srgbClr val="000000"/>
              </a:solidFill>
              <a:latin typeface="Marianne"/>
            </a:endParaRPr>
          </a:p>
          <a:p>
            <a:pPr defTabSz="685800"/>
            <a:endParaRPr lang="fr-FR" sz="1200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21" name="Espace réservé du pied de page 2">
            <a:extLst>
              <a:ext uri="{FF2B5EF4-FFF2-40B4-BE49-F238E27FC236}">
                <a16:creationId xmlns:a16="http://schemas.microsoft.com/office/drawing/2014/main" id="{C80B8D2D-2F68-419C-8E6B-AA3DF6A5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pPr defTabSz="685800"/>
            <a:r>
              <a:rPr lang="fr-FR" dirty="0" smtClean="0">
                <a:solidFill>
                  <a:srgbClr val="000000"/>
                </a:solidFill>
                <a:latin typeface="Marianne"/>
              </a:rPr>
              <a:t>DGAMPA</a:t>
            </a:r>
            <a:endParaRPr lang="fr-FR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24" name="Titre 6"/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</p:spPr>
        <p:txBody>
          <a:bodyPr>
            <a:noAutofit/>
          </a:bodyPr>
          <a:lstStyle/>
          <a:p>
            <a:r>
              <a:rPr lang="it-IT" sz="2000" dirty="0" smtClean="0">
                <a:sym typeface="Helvetica Neue"/>
              </a:rPr>
              <a:t>The </a:t>
            </a:r>
            <a:r>
              <a:rPr lang="it-IT" sz="2000" dirty="0">
                <a:sym typeface="Helvetica Neue"/>
              </a:rPr>
              <a:t>French MSP: a two layer planning strategy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25" name="Espace réservé du numéro de diapositive 3"/>
          <p:cNvSpPr txBox="1">
            <a:spLocks/>
          </p:cNvSpPr>
          <p:nvPr/>
        </p:nvSpPr>
        <p:spPr bwMode="gray">
          <a:xfrm>
            <a:off x="743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  <a:latin typeface="Marianne"/>
              </a:rPr>
              <a:pPr defTabSz="914378">
                <a:defRPr/>
              </a:pPr>
              <a:t>2</a:t>
            </a:fld>
            <a:endParaRPr lang="fr-FR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D52545A-AE84-4C00-8A99-D4C50EADC5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9771" y="1241259"/>
            <a:ext cx="5518374" cy="129059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14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national strategy for the sea and the coast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is the reference framework for all players and, first and foremost, for public policies concerning the sea and the coast. </a:t>
            </a:r>
            <a:endParaRPr lang="fr-F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AACEB7-E88A-4AE5-86CC-EA53D74E2A3E}"/>
              </a:ext>
            </a:extLst>
          </p:cNvPr>
          <p:cNvSpPr txBox="1">
            <a:spLocks/>
          </p:cNvSpPr>
          <p:nvPr/>
        </p:nvSpPr>
        <p:spPr>
          <a:xfrm>
            <a:off x="4860032" y="3868093"/>
            <a:ext cx="3705734" cy="12008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Sea basin strategy documents 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declining at a local level the objectives of the national strategy (4 mainland and 4 overseas)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73A3A18-4948-4CDD-90F5-A8329BE76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59" y="1158457"/>
            <a:ext cx="1793162" cy="252850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77B9136-A1D5-4E27-8B50-DC4542450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43758"/>
            <a:ext cx="3853639" cy="195861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5975968" y="1435909"/>
            <a:ext cx="57606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0800000">
            <a:off x="4177687" y="3988567"/>
            <a:ext cx="576064" cy="21602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79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057714" y="3961176"/>
            <a:ext cx="1350000" cy="360000"/>
          </a:xfrm>
        </p:spPr>
        <p:txBody>
          <a:bodyPr/>
          <a:lstStyle/>
          <a:p>
            <a:pPr defTabSz="914378">
              <a:defRPr/>
            </a:pPr>
            <a:fld id="{733122C9-A0B9-462F-8757-0847AD287B63}" type="slidenum">
              <a:rPr lang="fr-FR">
                <a:solidFill>
                  <a:srgbClr val="000000"/>
                </a:solidFill>
                <a:latin typeface="Marianne"/>
              </a:rPr>
              <a:pPr defTabSz="914378">
                <a:defRPr/>
              </a:pPr>
              <a:t>3</a:t>
            </a:fld>
            <a:endParaRPr lang="fr-FR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2080" y="4208485"/>
            <a:ext cx="7495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fr-FR" sz="1200" dirty="0">
              <a:solidFill>
                <a:srgbClr val="000091">
                  <a:lumMod val="60000"/>
                  <a:lumOff val="40000"/>
                </a:srgbClr>
              </a:solidFill>
              <a:latin typeface="Marianne"/>
            </a:endParaRPr>
          </a:p>
          <a:p>
            <a:pPr defTabSz="685800"/>
            <a:endParaRPr lang="fr-FR" sz="1200" dirty="0">
              <a:solidFill>
                <a:srgbClr val="000000"/>
              </a:solidFill>
              <a:latin typeface="Marianne"/>
            </a:endParaRPr>
          </a:p>
          <a:p>
            <a:pPr defTabSz="685800"/>
            <a:endParaRPr lang="fr-FR" sz="1200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21" name="Espace réservé du pied de page 2">
            <a:extLst>
              <a:ext uri="{FF2B5EF4-FFF2-40B4-BE49-F238E27FC236}">
                <a16:creationId xmlns:a16="http://schemas.microsoft.com/office/drawing/2014/main" id="{C80B8D2D-2F68-419C-8E6B-AA3DF6A5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pPr defTabSz="685800"/>
            <a:r>
              <a:rPr lang="fr-FR" dirty="0" smtClean="0">
                <a:solidFill>
                  <a:srgbClr val="000000"/>
                </a:solidFill>
                <a:latin typeface="Marianne"/>
              </a:rPr>
              <a:t>DGAMPA</a:t>
            </a:r>
            <a:endParaRPr lang="fr-FR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7331" y="1606750"/>
            <a:ext cx="410612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fr-FR" sz="1050" dirty="0">
                <a:solidFill>
                  <a:srgbClr val="000000"/>
                </a:solidFill>
                <a:latin typeface="Marianne"/>
              </a:rPr>
              <a:t>2</a:t>
            </a:r>
            <a:r>
              <a:rPr lang="fr-FR" sz="1050" dirty="0" smtClean="0">
                <a:solidFill>
                  <a:srgbClr val="000000"/>
                </a:solidFill>
                <a:latin typeface="Marianne"/>
              </a:rPr>
              <a:t>. </a:t>
            </a:r>
            <a:r>
              <a:rPr lang="en-US" sz="1050" dirty="0"/>
              <a:t>A map of priority maritime and terrestrial zones for development over the next ten </a:t>
            </a:r>
            <a:r>
              <a:rPr lang="en-US" sz="1050" dirty="0" smtClean="0"/>
              <a:t>years and toward 2050</a:t>
            </a:r>
            <a:endParaRPr lang="en-US" sz="1050" dirty="0"/>
          </a:p>
          <a:p>
            <a:pPr algn="ctr" defTabSz="685800"/>
            <a:r>
              <a:rPr lang="fr-FR" sz="1050" dirty="0" smtClean="0">
                <a:solidFill>
                  <a:srgbClr val="000000"/>
                </a:solidFill>
                <a:latin typeface="Marianne"/>
              </a:rPr>
              <a:t> </a:t>
            </a:r>
            <a:endParaRPr lang="fr-FR" sz="1050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000" y="1586466"/>
            <a:ext cx="38658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fr-FR" sz="1050" dirty="0">
                <a:solidFill>
                  <a:srgbClr val="000000"/>
                </a:solidFill>
                <a:latin typeface="Marianne"/>
              </a:rPr>
              <a:t>1. </a:t>
            </a:r>
            <a:r>
              <a:rPr lang="fr-FR" sz="1050" dirty="0" smtClean="0">
                <a:solidFill>
                  <a:srgbClr val="000000"/>
                </a:solidFill>
                <a:latin typeface="Marianne"/>
              </a:rPr>
              <a:t>Update of the four </a:t>
            </a:r>
            <a:r>
              <a:rPr lang="fr-FR" sz="1050" dirty="0" err="1" smtClean="0">
                <a:solidFill>
                  <a:srgbClr val="000000"/>
                </a:solidFill>
                <a:latin typeface="Marianne"/>
              </a:rPr>
              <a:t>sea</a:t>
            </a:r>
            <a:r>
              <a:rPr lang="fr-FR" sz="1050" dirty="0" smtClean="0">
                <a:solidFill>
                  <a:srgbClr val="000000"/>
                </a:solidFill>
                <a:latin typeface="Marianne"/>
              </a:rPr>
              <a:t> basins </a:t>
            </a:r>
            <a:r>
              <a:rPr lang="fr-FR" sz="1050" dirty="0" err="1" smtClean="0">
                <a:solidFill>
                  <a:srgbClr val="000000"/>
                </a:solidFill>
                <a:latin typeface="Marianne"/>
              </a:rPr>
              <a:t>strategies</a:t>
            </a:r>
            <a:r>
              <a:rPr lang="fr-FR" sz="1050" dirty="0" smtClean="0">
                <a:solidFill>
                  <a:srgbClr val="000000"/>
                </a:solidFill>
                <a:latin typeface="Marianne"/>
              </a:rPr>
              <a:t> on the </a:t>
            </a:r>
            <a:r>
              <a:rPr lang="fr-FR" sz="1050" dirty="0" err="1" smtClean="0">
                <a:solidFill>
                  <a:srgbClr val="000000"/>
                </a:solidFill>
                <a:latin typeface="Marianne"/>
              </a:rPr>
              <a:t>metropolitan</a:t>
            </a:r>
            <a:r>
              <a:rPr lang="fr-FR" sz="1050" dirty="0" smtClean="0">
                <a:solidFill>
                  <a:srgbClr val="000000"/>
                </a:solidFill>
                <a:latin typeface="Marianne"/>
              </a:rPr>
              <a:t> </a:t>
            </a:r>
            <a:r>
              <a:rPr lang="fr-FR" sz="1050" dirty="0">
                <a:solidFill>
                  <a:srgbClr val="000000"/>
                </a:solidFill>
                <a:latin typeface="Marianne"/>
              </a:rPr>
              <a:t>F</a:t>
            </a:r>
            <a:r>
              <a:rPr lang="fr-FR" sz="1050" dirty="0" smtClean="0">
                <a:solidFill>
                  <a:srgbClr val="000000"/>
                </a:solidFill>
                <a:latin typeface="Marianne"/>
              </a:rPr>
              <a:t>rench </a:t>
            </a:r>
            <a:r>
              <a:rPr lang="fr-FR" sz="1050" dirty="0" err="1" smtClean="0">
                <a:solidFill>
                  <a:srgbClr val="000000"/>
                </a:solidFill>
                <a:latin typeface="Marianne"/>
              </a:rPr>
              <a:t>sea</a:t>
            </a:r>
            <a:r>
              <a:rPr lang="fr-FR" sz="1050" dirty="0" smtClean="0">
                <a:solidFill>
                  <a:srgbClr val="000000"/>
                </a:solidFill>
                <a:latin typeface="Marianne"/>
              </a:rPr>
              <a:t> </a:t>
            </a:r>
            <a:endParaRPr lang="fr-FR" sz="1050" b="1" dirty="0">
              <a:solidFill>
                <a:srgbClr val="000000"/>
              </a:solidFill>
              <a:latin typeface="Marianne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D0EF5C-4906-4507-B4A8-36A8B44DA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352" y="1979289"/>
            <a:ext cx="3881457" cy="274419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63" y="2211710"/>
            <a:ext cx="4377355" cy="2188677"/>
          </a:xfrm>
          <a:prstGeom prst="rect">
            <a:avLst/>
          </a:prstGeom>
        </p:spPr>
      </p:pic>
      <p:sp>
        <p:nvSpPr>
          <p:cNvPr id="24" name="Titre 6"/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</p:spPr>
        <p:txBody>
          <a:bodyPr>
            <a:noAutofit/>
          </a:bodyPr>
          <a:lstStyle/>
          <a:p>
            <a:r>
              <a:rPr lang="en-US" sz="2000" dirty="0" smtClean="0"/>
              <a:t>French public debate : </a:t>
            </a:r>
            <a:r>
              <a:rPr lang="fr-FR" sz="2000" dirty="0"/>
              <a:t>a</a:t>
            </a:r>
            <a:r>
              <a:rPr lang="fr-FR" sz="2000" dirty="0" smtClean="0"/>
              <a:t>n </a:t>
            </a:r>
            <a:r>
              <a:rPr lang="fr-FR" sz="2000" dirty="0" err="1"/>
              <a:t>upstream</a:t>
            </a:r>
            <a:r>
              <a:rPr lang="fr-FR" sz="2000" dirty="0"/>
              <a:t> public consultation </a:t>
            </a:r>
            <a:r>
              <a:rPr lang="fr-FR" sz="2000" dirty="0" err="1"/>
              <a:t>designed</a:t>
            </a:r>
            <a:r>
              <a:rPr lang="fr-FR" sz="2000" dirty="0"/>
              <a:t> to deal </a:t>
            </a:r>
            <a:r>
              <a:rPr lang="fr-FR" sz="2000" dirty="0" err="1"/>
              <a:t>with</a:t>
            </a:r>
            <a:r>
              <a:rPr lang="fr-FR" sz="2000" dirty="0"/>
              <a:t> all maritime issues 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25" name="Espace réservé du numéro de diapositive 3"/>
          <p:cNvSpPr txBox="1">
            <a:spLocks/>
          </p:cNvSpPr>
          <p:nvPr/>
        </p:nvSpPr>
        <p:spPr bwMode="gray">
          <a:xfrm>
            <a:off x="743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fld id="{733122C9-A0B9-462F-8757-0847AD287B63}" type="slidenum">
              <a:rPr lang="fr-FR" smtClean="0">
                <a:solidFill>
                  <a:srgbClr val="000000"/>
                </a:solidFill>
                <a:latin typeface="Marianne"/>
              </a:rPr>
              <a:pPr defTabSz="914378">
                <a:defRPr/>
              </a:pPr>
              <a:t>3</a:t>
            </a:fld>
            <a:endParaRPr lang="fr-FR" dirty="0">
              <a:solidFill>
                <a:srgbClr val="000000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39739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434000" y="4783500"/>
            <a:ext cx="1350000" cy="360000"/>
          </a:xfrm>
        </p:spPr>
        <p:txBody>
          <a:bodyPr/>
          <a:lstStyle/>
          <a:p>
            <a:pPr defTabSz="914378">
              <a:defRPr/>
            </a:pPr>
            <a:fld id="{733122C9-A0B9-462F-8757-0847AD287B63}" type="slidenum">
              <a:rPr lang="fr-FR">
                <a:solidFill>
                  <a:srgbClr val="000000"/>
                </a:solidFill>
                <a:latin typeface="Marianne"/>
              </a:rPr>
              <a:pPr defTabSz="914378">
                <a:defRPr/>
              </a:pPr>
              <a:t>4</a:t>
            </a:fld>
            <a:endParaRPr lang="fr-FR" dirty="0">
              <a:solidFill>
                <a:srgbClr val="000000"/>
              </a:solidFill>
              <a:latin typeface="Marianne"/>
            </a:endParaRPr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80" y="88742"/>
            <a:ext cx="638376" cy="643307"/>
          </a:xfrm>
          <a:prstGeom prst="rect">
            <a:avLst/>
          </a:prstGeom>
        </p:spPr>
      </p:pic>
      <p:sp>
        <p:nvSpPr>
          <p:cNvPr id="18" name="Flèche droite 17"/>
          <p:cNvSpPr/>
          <p:nvPr/>
        </p:nvSpPr>
        <p:spPr>
          <a:xfrm flipV="1">
            <a:off x="467584" y="4068040"/>
            <a:ext cx="500324" cy="398143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srgbClr val="FFFFFF"/>
              </a:solidFill>
              <a:latin typeface="Marianne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09473" y="1351042"/>
            <a:ext cx="417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 smtClean="0">
                <a:solidFill>
                  <a:srgbClr val="000000"/>
                </a:solidFill>
                <a:latin typeface="Marianne"/>
              </a:rPr>
              <a:t>Main goals</a:t>
            </a:r>
            <a:endParaRPr lang="en-US" sz="1200" dirty="0" smtClean="0">
              <a:solidFill>
                <a:srgbClr val="000000"/>
              </a:solidFill>
              <a:latin typeface="Marianne"/>
            </a:endParaRPr>
          </a:p>
          <a:p>
            <a:pPr marL="128588" indent="-128588" algn="ctr" defTabSz="6858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0000"/>
                </a:solidFill>
                <a:latin typeface="Marianne"/>
              </a:rPr>
              <a:t>45 GW of installed offshore wind by 2050</a:t>
            </a:r>
          </a:p>
          <a:p>
            <a:pPr marL="128588" indent="-128588" algn="ctr" defTabSz="685800">
              <a:buFont typeface="Wingdings" panose="05000000000000000000" pitchFamily="2" charset="2"/>
              <a:buChar char="ü"/>
            </a:pPr>
            <a:r>
              <a:rPr lang="en-US" sz="1200" dirty="0" smtClean="0">
                <a:solidFill>
                  <a:srgbClr val="000000"/>
                </a:solidFill>
                <a:latin typeface="Marianne"/>
              </a:rPr>
              <a:t>5% of strong protection areas by 2030</a:t>
            </a:r>
          </a:p>
          <a:p>
            <a:pPr marL="128588" indent="-128588" algn="ctr" defTabSz="685800">
              <a:buFont typeface="Wingdings" panose="05000000000000000000" pitchFamily="2" charset="2"/>
              <a:buChar char="ü"/>
            </a:pPr>
            <a:r>
              <a:rPr lang="en-US" sz="1200" dirty="0" smtClean="0"/>
              <a:t>Sustainable development of activities</a:t>
            </a:r>
            <a:endParaRPr lang="en-US" sz="1200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B3EE81F-A86E-434E-B566-84D0CAA860DE}"/>
              </a:ext>
            </a:extLst>
          </p:cNvPr>
          <p:cNvSpPr txBox="1"/>
          <p:nvPr/>
        </p:nvSpPr>
        <p:spPr>
          <a:xfrm>
            <a:off x="786736" y="3943945"/>
            <a:ext cx="2922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dirty="0" smtClean="0">
                <a:solidFill>
                  <a:srgbClr val="000000"/>
                </a:solidFill>
                <a:latin typeface="Marianne"/>
              </a:rPr>
              <a:t>Followed by </a:t>
            </a:r>
            <a:r>
              <a:rPr lang="en-US" sz="1200" b="1" dirty="0" smtClean="0">
                <a:solidFill>
                  <a:srgbClr val="000000"/>
                </a:solidFill>
                <a:latin typeface="Marianne"/>
              </a:rPr>
              <a:t>5 months of deepen concertation  </a:t>
            </a:r>
            <a:r>
              <a:rPr lang="en-US" sz="1200" dirty="0" smtClean="0">
                <a:solidFill>
                  <a:srgbClr val="000000"/>
                </a:solidFill>
                <a:latin typeface="Marianne"/>
              </a:rPr>
              <a:t>with maritime stakeholders</a:t>
            </a:r>
            <a:endParaRPr lang="en-US" sz="1200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40" y="1351042"/>
            <a:ext cx="3779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5">
              <a:defRPr/>
            </a:pPr>
            <a:r>
              <a:rPr lang="en-US" sz="1200" b="1" dirty="0" smtClean="0"/>
              <a:t>5 months debate : </a:t>
            </a:r>
            <a:r>
              <a:rPr lang="en-US" sz="1200" dirty="0" smtClean="0"/>
              <a:t>From Nov 2023 to Apr 2024</a:t>
            </a:r>
          </a:p>
          <a:p>
            <a:pPr defTabSz="914355">
              <a:defRPr/>
            </a:pPr>
            <a:endParaRPr lang="en-US" sz="1200" dirty="0" smtClean="0">
              <a:solidFill>
                <a:prstClr val="black"/>
              </a:solidFill>
              <a:latin typeface="Marianne"/>
            </a:endParaRPr>
          </a:p>
          <a:p>
            <a:pPr defTabSz="914355"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Marianne"/>
              </a:rPr>
              <a:t>4 consultations on the four metropolitan sea basins</a:t>
            </a:r>
          </a:p>
          <a:p>
            <a:pPr defTabSz="914355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375 events</a:t>
            </a:r>
          </a:p>
          <a:p>
            <a:pPr defTabSz="914355"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21 000 participants </a:t>
            </a:r>
          </a:p>
          <a:p>
            <a:pPr defTabSz="914355">
              <a:defRPr/>
            </a:pPr>
            <a:endParaRPr lang="en-US" sz="1200" b="1" dirty="0" smtClean="0">
              <a:solidFill>
                <a:prstClr val="black"/>
              </a:solidFill>
              <a:latin typeface="Marianne"/>
            </a:endParaRPr>
          </a:p>
          <a:p>
            <a:pPr defTabSz="914355">
              <a:defRPr/>
            </a:pPr>
            <a:r>
              <a:rPr lang="en-US" sz="1200" b="1" dirty="0" smtClean="0"/>
              <a:t>Project owner:</a:t>
            </a:r>
            <a:r>
              <a:rPr lang="en-US" sz="1200" dirty="0" smtClean="0"/>
              <a:t> The State and the French TSO (RTE)</a:t>
            </a:r>
          </a:p>
          <a:p>
            <a:pPr defTabSz="914355">
              <a:defRPr/>
            </a:pPr>
            <a:r>
              <a:rPr lang="en-US" sz="1200" b="1" dirty="0" smtClean="0"/>
              <a:t>Organizer of the consultation: </a:t>
            </a:r>
            <a:r>
              <a:rPr lang="en-US" sz="1200" dirty="0" smtClean="0"/>
              <a:t>National Commission of public debate </a:t>
            </a:r>
          </a:p>
          <a:p>
            <a:pPr algn="ctr" defTabSz="914355">
              <a:defRPr/>
            </a:pPr>
            <a:r>
              <a:rPr lang="fr-FR" sz="1200" b="1" dirty="0" smtClean="0">
                <a:solidFill>
                  <a:prstClr val="black"/>
                </a:solidFill>
                <a:latin typeface="Marianne"/>
              </a:rPr>
              <a:t> </a:t>
            </a:r>
            <a:endParaRPr lang="fr-FR" sz="1200" b="1" baseline="-25000" dirty="0">
              <a:solidFill>
                <a:prstClr val="black"/>
              </a:solidFill>
              <a:latin typeface="Marianne"/>
            </a:endParaRPr>
          </a:p>
        </p:txBody>
      </p:sp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</p:spPr>
        <p:txBody>
          <a:bodyPr>
            <a:noAutofit/>
          </a:bodyPr>
          <a:lstStyle/>
          <a:p>
            <a:r>
              <a:rPr lang="en-US" sz="2000" dirty="0" smtClean="0"/>
              <a:t>French public debate : </a:t>
            </a:r>
            <a:r>
              <a:rPr lang="fr-FR" sz="2000" dirty="0" smtClean="0"/>
              <a:t>goals and </a:t>
            </a:r>
            <a:r>
              <a:rPr lang="fr-FR" sz="2000" dirty="0" err="1" smtClean="0"/>
              <a:t>number</a:t>
            </a:r>
            <a:r>
              <a:rPr lang="fr-FR" sz="2000" dirty="0" err="1"/>
              <a:t>s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C80B8D2D-2F68-419C-8E6B-AA3DF6A5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pPr defTabSz="685800"/>
            <a:r>
              <a:rPr lang="fr-FR" dirty="0" smtClean="0">
                <a:solidFill>
                  <a:srgbClr val="000000"/>
                </a:solidFill>
                <a:latin typeface="Marianne"/>
              </a:rPr>
              <a:t>DGAMPA</a:t>
            </a:r>
            <a:endParaRPr lang="fr-FR" dirty="0">
              <a:solidFill>
                <a:srgbClr val="000000"/>
              </a:solidFill>
              <a:latin typeface="Marianne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35614" t="24307" r="34385" b="11131"/>
          <a:stretch/>
        </p:blipFill>
        <p:spPr>
          <a:xfrm>
            <a:off x="4016572" y="2379503"/>
            <a:ext cx="1409277" cy="17059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27309" t="28344" r="45572" b="9641"/>
          <a:stretch/>
        </p:blipFill>
        <p:spPr>
          <a:xfrm>
            <a:off x="5093618" y="2610116"/>
            <a:ext cx="1412505" cy="18160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36718" t="30313" r="35058" b="9641"/>
          <a:stretch/>
        </p:blipFill>
        <p:spPr>
          <a:xfrm>
            <a:off x="6335148" y="2777460"/>
            <a:ext cx="1405204" cy="16807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/>
          <a:srcRect l="36164" t="28344" r="36164" b="9641"/>
          <a:stretch/>
        </p:blipFill>
        <p:spPr>
          <a:xfrm>
            <a:off x="7578238" y="2878166"/>
            <a:ext cx="1386250" cy="17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3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434000" y="4783500"/>
            <a:ext cx="1350000" cy="360000"/>
          </a:xfrm>
        </p:spPr>
        <p:txBody>
          <a:bodyPr/>
          <a:lstStyle/>
          <a:p>
            <a:pPr defTabSz="914378">
              <a:defRPr/>
            </a:pPr>
            <a:fld id="{733122C9-A0B9-462F-8757-0847AD287B63}" type="slidenum">
              <a:rPr lang="fr-FR">
                <a:solidFill>
                  <a:srgbClr val="000000"/>
                </a:solidFill>
                <a:latin typeface="Marianne"/>
              </a:rPr>
              <a:pPr defTabSz="914378">
                <a:defRPr/>
              </a:pPr>
              <a:t>5</a:t>
            </a:fld>
            <a:endParaRPr lang="fr-FR" dirty="0">
              <a:solidFill>
                <a:srgbClr val="000000"/>
              </a:solidFill>
              <a:latin typeface="Marianne"/>
            </a:endParaRPr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80" y="88742"/>
            <a:ext cx="638376" cy="643307"/>
          </a:xfrm>
          <a:prstGeom prst="rect">
            <a:avLst/>
          </a:prstGeom>
        </p:spPr>
      </p:pic>
      <p:sp>
        <p:nvSpPr>
          <p:cNvPr id="15" name="Titre 6"/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</p:spPr>
        <p:txBody>
          <a:bodyPr>
            <a:noAutofit/>
          </a:bodyPr>
          <a:lstStyle/>
          <a:p>
            <a:r>
              <a:rPr lang="en-US" sz="2000" dirty="0" smtClean="0"/>
              <a:t>French public debate : </a:t>
            </a:r>
            <a:r>
              <a:rPr lang="fr-FR" sz="2000" dirty="0" smtClean="0"/>
              <a:t>how to </a:t>
            </a:r>
            <a:r>
              <a:rPr lang="en-US" sz="2000" dirty="0" smtClean="0"/>
              <a:t>ensure public and stakeholders participation </a:t>
            </a:r>
            <a:endParaRPr lang="en-US" sz="2000" dirty="0"/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C80B8D2D-2F68-419C-8E6B-AA3DF6A5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pPr defTabSz="685800"/>
            <a:r>
              <a:rPr lang="fr-FR" dirty="0" smtClean="0">
                <a:solidFill>
                  <a:srgbClr val="000000"/>
                </a:solidFill>
                <a:latin typeface="Marianne"/>
              </a:rPr>
              <a:t>DGAMPA</a:t>
            </a:r>
            <a:endParaRPr lang="fr-FR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1419622"/>
            <a:ext cx="77045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Four main modalities for public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participation</a:t>
            </a:r>
          </a:p>
          <a:p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200" b="1" dirty="0" smtClean="0"/>
              <a:t>An </a:t>
            </a:r>
            <a:r>
              <a:rPr lang="en-US" sz="1200" b="1" dirty="0"/>
              <a:t>online </a:t>
            </a:r>
            <a:r>
              <a:rPr lang="en-US" sz="1200" b="1" dirty="0" smtClean="0"/>
              <a:t>debate</a:t>
            </a:r>
            <a:r>
              <a:rPr lang="en-US" sz="1200" dirty="0" smtClean="0"/>
              <a:t>: </a:t>
            </a:r>
            <a:r>
              <a:rPr lang="en-US" sz="1200" dirty="0"/>
              <a:t>a participatory platform that </a:t>
            </a:r>
            <a:r>
              <a:rPr lang="en-US" sz="1200" dirty="0" smtClean="0"/>
              <a:t>allowed </a:t>
            </a:r>
            <a:r>
              <a:rPr lang="en-US" sz="1200" dirty="0"/>
              <a:t>the public to ask questions and a digital participatory tool intended for the general </a:t>
            </a:r>
            <a:r>
              <a:rPr lang="en-US" sz="1200" dirty="0" smtClean="0"/>
              <a:t>public.</a:t>
            </a:r>
          </a:p>
          <a:p>
            <a:endParaRPr lang="en-US" sz="1200" dirty="0"/>
          </a:p>
          <a:p>
            <a:r>
              <a:rPr lang="en-US" sz="1200" b="1" dirty="0" smtClean="0"/>
              <a:t>Sea </a:t>
            </a:r>
            <a:r>
              <a:rPr lang="en-US" sz="1200" b="1" dirty="0"/>
              <a:t>trails</a:t>
            </a:r>
            <a:r>
              <a:rPr lang="en-US" sz="1200" dirty="0"/>
              <a:t>: Between November 2023 and March 2024, localized events </a:t>
            </a:r>
            <a:r>
              <a:rPr lang="en-US" sz="1200" dirty="0" smtClean="0"/>
              <a:t>took place </a:t>
            </a:r>
            <a:r>
              <a:rPr lang="en-US" sz="1200" dirty="0"/>
              <a:t>along the entire coastline, in the form of a mobile debate and stops at each coastline, including workshops and public events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b="1" dirty="0" smtClean="0"/>
              <a:t>The </a:t>
            </a:r>
            <a:r>
              <a:rPr lang="en-US" sz="1200" b="1" dirty="0"/>
              <a:t>Sea in 3D </a:t>
            </a:r>
            <a:r>
              <a:rPr lang="en-US" sz="1200" dirty="0" smtClean="0"/>
              <a:t>wa</a:t>
            </a:r>
            <a:r>
              <a:rPr lang="en-US" sz="1200" dirty="0"/>
              <a:t>s</a:t>
            </a:r>
            <a:r>
              <a:rPr lang="en-US" sz="1200" dirty="0" smtClean="0"/>
              <a:t> </a:t>
            </a:r>
            <a:r>
              <a:rPr lang="en-US" sz="1200" dirty="0"/>
              <a:t>a complementary event intended to be common to all four </a:t>
            </a:r>
            <a:r>
              <a:rPr lang="en-US" sz="1200" dirty="0" smtClean="0"/>
              <a:t>sea basins, </a:t>
            </a:r>
            <a:r>
              <a:rPr lang="en-US" sz="1200" dirty="0"/>
              <a:t>and whose goal is to understand the interfacing issues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b="1" dirty="0" smtClean="0"/>
              <a:t>Maps </a:t>
            </a:r>
            <a:r>
              <a:rPr lang="en-US" sz="1200" b="1" dirty="0"/>
              <a:t>in </a:t>
            </a:r>
            <a:r>
              <a:rPr lang="en-US" sz="1200" b="1" dirty="0" smtClean="0"/>
              <a:t>debate </a:t>
            </a:r>
            <a:r>
              <a:rPr lang="en-US" sz="1200" dirty="0" smtClean="0"/>
              <a:t>was a modality built to make people participate on maps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1285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434000" y="4783500"/>
            <a:ext cx="1350000" cy="360000"/>
          </a:xfrm>
        </p:spPr>
        <p:txBody>
          <a:bodyPr/>
          <a:lstStyle/>
          <a:p>
            <a:pPr defTabSz="914378">
              <a:defRPr/>
            </a:pPr>
            <a:fld id="{733122C9-A0B9-462F-8757-0847AD287B63}" type="slidenum">
              <a:rPr lang="fr-FR">
                <a:solidFill>
                  <a:srgbClr val="000000"/>
                </a:solidFill>
                <a:latin typeface="Marianne"/>
              </a:rPr>
              <a:pPr defTabSz="914378">
                <a:defRPr/>
              </a:pPr>
              <a:t>6</a:t>
            </a:fld>
            <a:endParaRPr lang="fr-FR" dirty="0">
              <a:solidFill>
                <a:srgbClr val="000000"/>
              </a:solidFill>
              <a:latin typeface="Marianne"/>
            </a:endParaRPr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80" y="88742"/>
            <a:ext cx="638376" cy="643307"/>
          </a:xfrm>
          <a:prstGeom prst="rect">
            <a:avLst/>
          </a:prstGeom>
        </p:spPr>
      </p:pic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C80B8D2D-2F68-419C-8E6B-AA3DF6A53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pPr defTabSz="685800"/>
            <a:r>
              <a:rPr lang="fr-FR" dirty="0" smtClean="0">
                <a:solidFill>
                  <a:srgbClr val="000000"/>
                </a:solidFill>
                <a:latin typeface="Marianne"/>
              </a:rPr>
              <a:t>DGAMPA</a:t>
            </a:r>
            <a:endParaRPr lang="fr-FR" dirty="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48CB0AF-21D7-4654-9FC4-AFDAFEA8426F}"/>
              </a:ext>
            </a:extLst>
          </p:cNvPr>
          <p:cNvSpPr txBox="1">
            <a:spLocks/>
          </p:cNvSpPr>
          <p:nvPr/>
        </p:nvSpPr>
        <p:spPr>
          <a:xfrm>
            <a:off x="323850" y="1995686"/>
            <a:ext cx="5033309" cy="39510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165" marR="43180">
              <a:lnSpc>
                <a:spcPct val="104000"/>
              </a:lnSpc>
            </a:pPr>
            <a:r>
              <a:rPr lang="en-US" sz="1200" b="1" dirty="0" smtClean="0">
                <a:solidFill>
                  <a:prstClr val="black"/>
                </a:solidFill>
              </a:rPr>
              <a:t>Offshore wind - Two </a:t>
            </a:r>
            <a:r>
              <a:rPr lang="en-US" sz="1200" b="1" dirty="0">
                <a:solidFill>
                  <a:prstClr val="black"/>
                </a:solidFill>
              </a:rPr>
              <a:t>mappings for each maritime area: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map of priority maritime and terrestrial zones for development over the next ten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A map with a 2050 horizon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  <a:p>
            <a:pPr marL="50165" marR="43180">
              <a:lnSpc>
                <a:spcPct val="104000"/>
              </a:lnSpc>
            </a:pPr>
            <a:r>
              <a:rPr lang="en-US" sz="1200" b="1" dirty="0">
                <a:solidFill>
                  <a:prstClr val="black"/>
                </a:solidFill>
              </a:rPr>
              <a:t>Objective</a:t>
            </a:r>
            <a:r>
              <a:rPr lang="en-US" sz="1200" dirty="0">
                <a:solidFill>
                  <a:prstClr val="black"/>
                </a:solidFill>
              </a:rPr>
              <a:t> : Launch tender procedures for 8 to 10 GW in 2025 (AO10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</a:p>
          <a:p>
            <a:pPr marL="50165" marR="43180">
              <a:lnSpc>
                <a:spcPct val="104000"/>
              </a:lnSpc>
            </a:pPr>
            <a:endParaRPr lang="en-US" sz="1200" dirty="0">
              <a:solidFill>
                <a:prstClr val="black"/>
              </a:solidFill>
            </a:endParaRPr>
          </a:p>
          <a:p>
            <a:pPr marL="50165" marR="43180">
              <a:lnSpc>
                <a:spcPct val="104000"/>
              </a:lnSpc>
            </a:pPr>
            <a:r>
              <a:rPr lang="en-US" sz="1200" dirty="0">
                <a:solidFill>
                  <a:prstClr val="black"/>
                </a:solidFill>
              </a:rPr>
              <a:t>Study areas identified </a:t>
            </a:r>
            <a:r>
              <a:rPr lang="en-US" sz="1200" b="1" dirty="0">
                <a:solidFill>
                  <a:prstClr val="black"/>
                </a:solidFill>
              </a:rPr>
              <a:t>for the development of strong </a:t>
            </a:r>
            <a:r>
              <a:rPr lang="en-US" sz="1200" b="1" dirty="0" smtClean="0">
                <a:solidFill>
                  <a:prstClr val="black"/>
                </a:solidFill>
              </a:rPr>
              <a:t>protection on four sea basins </a:t>
            </a:r>
          </a:p>
          <a:p>
            <a:pPr marL="50165" marR="43180">
              <a:lnSpc>
                <a:spcPct val="104000"/>
              </a:lnSpc>
            </a:pPr>
            <a:endParaRPr lang="en-US" sz="1200" b="1" dirty="0" smtClean="0">
              <a:solidFill>
                <a:prstClr val="black"/>
              </a:solidFill>
            </a:endParaRPr>
          </a:p>
          <a:p>
            <a:pPr marL="50165" marR="43180">
              <a:lnSpc>
                <a:spcPct val="104000"/>
              </a:lnSpc>
            </a:pPr>
            <a:r>
              <a:rPr lang="en-US" sz="1200" dirty="0">
                <a:solidFill>
                  <a:prstClr val="black"/>
                </a:solidFill>
              </a:rPr>
              <a:t>Follow-up to </a:t>
            </a:r>
            <a:r>
              <a:rPr lang="en-US" sz="1200" dirty="0" smtClean="0">
                <a:solidFill>
                  <a:prstClr val="black"/>
                </a:solidFill>
              </a:rPr>
              <a:t>the all </a:t>
            </a:r>
            <a:r>
              <a:rPr lang="en-US" sz="1200" b="1" dirty="0">
                <a:solidFill>
                  <a:prstClr val="black"/>
                </a:solidFill>
              </a:rPr>
              <a:t>maritime planning process</a:t>
            </a:r>
          </a:p>
          <a:p>
            <a:pPr marL="50165" marR="43180">
              <a:lnSpc>
                <a:spcPct val="104000"/>
              </a:lnSpc>
            </a:pPr>
            <a:endParaRPr lang="fr-FR" sz="1200" b="1" dirty="0">
              <a:solidFill>
                <a:prstClr val="black"/>
              </a:solidFill>
            </a:endParaRPr>
          </a:p>
          <a:p>
            <a:pPr marL="50165" marR="43180">
              <a:lnSpc>
                <a:spcPct val="104000"/>
              </a:lnSpc>
            </a:pP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3" name="Titre 6"/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</p:spPr>
        <p:txBody>
          <a:bodyPr>
            <a:normAutofit/>
          </a:bodyPr>
          <a:lstStyle/>
          <a:p>
            <a:r>
              <a:rPr lang="en-US" sz="2000" dirty="0"/>
              <a:t>From public and stakeholder consultation to offshore wind planning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323850" y="1564485"/>
            <a:ext cx="3600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 ministerial decision of 17</a:t>
            </a:r>
            <a:r>
              <a:rPr lang="en-US" sz="12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October 2024  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/>
          <a:srcRect l="14071" t="15731" r="73166" b="33743"/>
          <a:stretch/>
        </p:blipFill>
        <p:spPr>
          <a:xfrm>
            <a:off x="5652120" y="1049532"/>
            <a:ext cx="2801632" cy="36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0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Direction Générale de l’Energie et du Climat</a:t>
            </a:r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BF743CA-6642-41A8-BC9E-B3582870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5965376-79A8-4753-A95A-25AF3B375D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7" y="2933909"/>
            <a:ext cx="1923376" cy="18721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019C4A1-2653-4CF8-99AC-9AAF3BF7D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3" y="771550"/>
            <a:ext cx="2739478" cy="21623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9F7C5C7-A517-47C1-9020-AF701D5146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8782" y="-31937"/>
            <a:ext cx="6349798" cy="51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43709"/>
      </p:ext>
    </p:extLst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AE2CF51B-D33F-415C-ADE8-23160921D6F0}" vid="{AC2C86F0-1EDE-4740-9671-B9ADEDD2D7C9}"/>
    </a:ext>
  </a:extLst>
</a:theme>
</file>

<file path=ppt/theme/theme2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F6486E0DD3F4EB0D2EB37A5CBB198" ma:contentTypeVersion="19" ma:contentTypeDescription="Create a new document." ma:contentTypeScope="" ma:versionID="231a1d76e180cdc15e9e46ea9bee48a1">
  <xsd:schema xmlns:xsd="http://www.w3.org/2001/XMLSchema" xmlns:xs="http://www.w3.org/2001/XMLSchema" xmlns:p="http://schemas.microsoft.com/office/2006/metadata/properties" xmlns:ns2="cfd62315-546a-4a27-9058-5347db9e0727" xmlns:ns3="27bbe8b5-4867-4600-8d0b-5b2e79a755e8" targetNamespace="http://schemas.microsoft.com/office/2006/metadata/properties" ma:root="true" ma:fieldsID="68a2f22c2d8d2be0d95f38e6961205c8" ns2:_="" ns3:_="">
    <xsd:import namespace="cfd62315-546a-4a27-9058-5347db9e0727"/>
    <xsd:import namespace="27bbe8b5-4867-4600-8d0b-5b2e79a75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62315-546a-4a27-9058-5347db9e0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03eb57a-ddb2-47ae-bdac-8432b2606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be8b5-4867-4600-8d0b-5b2e79a755e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8271564-9e15-4745-8009-3276ab8f786b}" ma:internalName="TaxCatchAll" ma:showField="CatchAllData" ma:web="27bbe8b5-4867-4600-8d0b-5b2e79a75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d62315-546a-4a27-9058-5347db9e0727">
      <Terms xmlns="http://schemas.microsoft.com/office/infopath/2007/PartnerControls"/>
    </lcf76f155ced4ddcb4097134ff3c332f>
    <TaxCatchAll xmlns="27bbe8b5-4867-4600-8d0b-5b2e79a755e8" xsi:nil="true"/>
  </documentManagement>
</p:properties>
</file>

<file path=customXml/itemProps1.xml><?xml version="1.0" encoding="utf-8"?>
<ds:datastoreItem xmlns:ds="http://schemas.openxmlformats.org/officeDocument/2006/customXml" ds:itemID="{4996E2F4-D017-4ACF-A8B8-8DAEF506F20C}"/>
</file>

<file path=customXml/itemProps2.xml><?xml version="1.0" encoding="utf-8"?>
<ds:datastoreItem xmlns:ds="http://schemas.openxmlformats.org/officeDocument/2006/customXml" ds:itemID="{77BF2847-8C5B-4824-AA52-ADFE09D7B187}"/>
</file>

<file path=customXml/itemProps3.xml><?xml version="1.0" encoding="utf-8"?>
<ds:datastoreItem xmlns:ds="http://schemas.openxmlformats.org/officeDocument/2006/customXml" ds:itemID="{51C92DEE-CC6E-4E5D-8EC1-4A41C12F958B}"/>
</file>

<file path=docProps/app.xml><?xml version="1.0" encoding="utf-8"?>
<Properties xmlns="http://schemas.openxmlformats.org/officeDocument/2006/extended-properties" xmlns:vt="http://schemas.openxmlformats.org/officeDocument/2006/docPropsVTypes">
  <Template>PREMIER MINISTRE</Template>
  <TotalTime>241</TotalTime>
  <Words>438</Words>
  <Application>Microsoft Office PowerPoint</Application>
  <PresentationFormat>Affichage à l'écran (16:9)</PresentationFormat>
  <Paragraphs>66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Helvetica Neue</vt:lpstr>
      <vt:lpstr>Marianne</vt:lpstr>
      <vt:lpstr>Times New Roman</vt:lpstr>
      <vt:lpstr>Wingdings</vt:lpstr>
      <vt:lpstr>PREMIER MINISTRE</vt:lpstr>
      <vt:lpstr>MINISTÈRIEL</vt:lpstr>
      <vt:lpstr>Présentation PowerPoint</vt:lpstr>
      <vt:lpstr>The French MSP: a two layer planning strategy </vt:lpstr>
      <vt:lpstr>French public debate : an upstream public consultation designed to deal with all maritime issues  </vt:lpstr>
      <vt:lpstr>French public debate : goals and numbers </vt:lpstr>
      <vt:lpstr>French public debate : how to ensure public and stakeholders participation </vt:lpstr>
      <vt:lpstr>From public and stakeholder consultation to offshore wind planning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Laura Garzaro</dc:creator>
  <cp:lastModifiedBy>KHALLOUKI Dounia</cp:lastModifiedBy>
  <cp:revision>37</cp:revision>
  <dcterms:created xsi:type="dcterms:W3CDTF">2022-02-09T14:35:08Z</dcterms:created>
  <dcterms:modified xsi:type="dcterms:W3CDTF">2025-03-26T17:49:12Z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0x010100134F6486E0DD3F4EB0D2EB37A5CBB198</vt:lpwstr>
  </property>
</Properties>
</file>